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7"/>
  </p:notesMasterIdLst>
  <p:sldIdLst>
    <p:sldId id="256" r:id="rId2"/>
    <p:sldId id="257" r:id="rId3"/>
    <p:sldId id="258" r:id="rId4"/>
    <p:sldId id="260" r:id="rId5"/>
    <p:sldId id="259" r:id="rId6"/>
    <p:sldId id="263" r:id="rId7"/>
    <p:sldId id="266" r:id="rId8"/>
    <p:sldId id="265" r:id="rId9"/>
    <p:sldId id="261" r:id="rId10"/>
    <p:sldId id="262" r:id="rId11"/>
    <p:sldId id="264" r:id="rId12"/>
    <p:sldId id="267" r:id="rId13"/>
    <p:sldId id="268" r:id="rId14"/>
    <p:sldId id="269" r:id="rId15"/>
    <p:sldId id="270" r:id="rId16"/>
    <p:sldId id="271" r:id="rId17"/>
    <p:sldId id="272" r:id="rId18"/>
    <p:sldId id="273" r:id="rId19"/>
    <p:sldId id="278" r:id="rId20"/>
    <p:sldId id="275" r:id="rId21"/>
    <p:sldId id="274" r:id="rId22"/>
    <p:sldId id="279" r:id="rId23"/>
    <p:sldId id="276" r:id="rId24"/>
    <p:sldId id="277" r:id="rId25"/>
    <p:sldId id="280" r:id="rId26"/>
    <p:sldId id="281" r:id="rId27"/>
    <p:sldId id="282" r:id="rId28"/>
    <p:sldId id="284" r:id="rId29"/>
    <p:sldId id="285" r:id="rId30"/>
    <p:sldId id="283" r:id="rId31"/>
    <p:sldId id="286" r:id="rId32"/>
    <p:sldId id="287" r:id="rId33"/>
    <p:sldId id="288" r:id="rId34"/>
    <p:sldId id="289" r:id="rId35"/>
    <p:sldId id="290"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8" autoAdjust="0"/>
    <p:restoredTop sz="94660"/>
  </p:normalViewPr>
  <p:slideViewPr>
    <p:cSldViewPr snapToGrid="0">
      <p:cViewPr varScale="1">
        <p:scale>
          <a:sx n="81" d="100"/>
          <a:sy n="81" d="100"/>
        </p:scale>
        <p:origin x="53" y="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B4702-B20A-4960-8EE5-29AD1D83A863}" type="datetimeFigureOut">
              <a:rPr lang="en-US" smtClean="0"/>
              <a:t>4/8/2021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966315-2369-4E1D-AFCB-0E01E2966134}" type="slidenum">
              <a:rPr lang="en-US" smtClean="0"/>
              <a:t>‹#›</a:t>
            </a:fld>
            <a:endParaRPr lang="en-US"/>
          </a:p>
        </p:txBody>
      </p:sp>
    </p:spTree>
    <p:extLst>
      <p:ext uri="{BB962C8B-B14F-4D97-AF65-F5344CB8AC3E}">
        <p14:creationId xmlns:p14="http://schemas.microsoft.com/office/powerpoint/2010/main" val="2481433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playing checkers.</a:t>
            </a:r>
          </a:p>
          <a:p>
            <a:r>
              <a:rPr lang="en-US" dirty="0" smtClean="0"/>
              <a:t>E = the experience of playing many games of checkers</a:t>
            </a:r>
          </a:p>
          <a:p>
            <a:r>
              <a:rPr lang="en-US" dirty="0" smtClean="0"/>
              <a:t>T = the task of playing checkers.</a:t>
            </a:r>
          </a:p>
          <a:p>
            <a:r>
              <a:rPr lang="en-US" dirty="0" smtClean="0"/>
              <a:t>P = the probability that the program will win the next game.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Machine learning is a branch of artificial intelligence. Using computing, we design systems that can learn from data in a manner of being trained. The systems might learn and improve with experience and, with time, refine a model that can be used to predict outcomes of questions based on the previous learning.</a:t>
            </a:r>
          </a:p>
          <a:p>
            <a:endParaRPr lang="en-US" dirty="0"/>
          </a:p>
        </p:txBody>
      </p:sp>
      <p:sp>
        <p:nvSpPr>
          <p:cNvPr id="4" name="Slide Number Placeholder 3"/>
          <p:cNvSpPr>
            <a:spLocks noGrp="1"/>
          </p:cNvSpPr>
          <p:nvPr>
            <p:ph type="sldNum" sz="quarter" idx="10"/>
          </p:nvPr>
        </p:nvSpPr>
        <p:spPr/>
        <p:txBody>
          <a:bodyPr/>
          <a:lstStyle/>
          <a:p>
            <a:fld id="{F9966315-2369-4E1D-AFCB-0E01E2966134}" type="slidenum">
              <a:rPr lang="en-US" smtClean="0"/>
              <a:t>3</a:t>
            </a:fld>
            <a:endParaRPr lang="en-US"/>
          </a:p>
        </p:txBody>
      </p:sp>
    </p:spTree>
    <p:extLst>
      <p:ext uri="{BB962C8B-B14F-4D97-AF65-F5344CB8AC3E}">
        <p14:creationId xmlns:p14="http://schemas.microsoft.com/office/powerpoint/2010/main" val="2822294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966315-2369-4E1D-AFCB-0E01E2966134}" type="slidenum">
              <a:rPr lang="en-US" smtClean="0"/>
              <a:t>7</a:t>
            </a:fld>
            <a:endParaRPr lang="en-US"/>
          </a:p>
        </p:txBody>
      </p:sp>
    </p:spTree>
    <p:extLst>
      <p:ext uri="{BB962C8B-B14F-4D97-AF65-F5344CB8AC3E}">
        <p14:creationId xmlns:p14="http://schemas.microsoft.com/office/powerpoint/2010/main" val="4167928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4/8/2021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2" y="5215631"/>
            <a:ext cx="9678988" cy="778768"/>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84212" y="685800"/>
            <a:ext cx="9678988" cy="443661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4/8/2021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Machine Learning</a:t>
            </a:r>
            <a:endParaRPr lang="en-US" dirty="0"/>
          </a:p>
        </p:txBody>
      </p:sp>
      <p:sp>
        <p:nvSpPr>
          <p:cNvPr id="3" name="Subtitle 2"/>
          <p:cNvSpPr>
            <a:spLocks noGrp="1"/>
          </p:cNvSpPr>
          <p:nvPr>
            <p:ph type="subTitle" idx="1"/>
          </p:nvPr>
        </p:nvSpPr>
        <p:spPr/>
        <p:txBody>
          <a:bodyPr/>
          <a:lstStyle/>
          <a:p>
            <a:r>
              <a:rPr lang="en-US" dirty="0" err="1" smtClean="0"/>
              <a:t>Kashif</a:t>
            </a:r>
            <a:r>
              <a:rPr lang="en-US" dirty="0" smtClean="0"/>
              <a:t> Bilal</a:t>
            </a:r>
            <a:endParaRPr lang="en-US" dirty="0"/>
          </a:p>
        </p:txBody>
      </p:sp>
    </p:spTree>
    <p:extLst>
      <p:ext uri="{BB962C8B-B14F-4D97-AF65-F5344CB8AC3E}">
        <p14:creationId xmlns:p14="http://schemas.microsoft.com/office/powerpoint/2010/main" val="14907354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To describe the supervised learning problem slightly more formally, our goal is, given a training set, to learn a function h : X → Y so that h(x) is a “good” predictor for the corresponding value of y. </a:t>
                </a:r>
              </a:p>
              <a:p>
                <a:pPr lvl="1"/>
                <a:r>
                  <a:rPr lang="en-US" b="1" dirty="0" smtClean="0"/>
                  <a:t>For </a:t>
                </a:r>
                <a:r>
                  <a:rPr lang="en-US" b="1" dirty="0"/>
                  <a:t>historical reasons, this function h is called a hypothesis. </a:t>
                </a:r>
                <a:endParaRPr lang="en-US" b="1" dirty="0" smtClean="0"/>
              </a:p>
              <a:p>
                <a:pPr lvl="1"/>
                <a:r>
                  <a:rPr lang="en-US" dirty="0" smtClean="0"/>
                  <a:t>For linear regression the hypothesis is </a:t>
                </a:r>
              </a:p>
              <a:p>
                <a:pPr lvl="2"/>
                <a:r>
                  <a:rPr lang="en-US" dirty="0" smtClean="0"/>
                  <a:t>Y’ = mx + c</a:t>
                </a:r>
              </a:p>
              <a:p>
                <a:pPr lvl="3"/>
                <a:r>
                  <a:rPr lang="en-US" dirty="0"/>
                  <a:t>x</a:t>
                </a:r>
                <a:r>
                  <a:rPr lang="en-US" dirty="0" smtClean="0"/>
                  <a:t> is the input value</a:t>
                </a:r>
              </a:p>
              <a:p>
                <a:pPr lvl="3"/>
                <a:r>
                  <a:rPr lang="en-US" dirty="0"/>
                  <a:t>m</a:t>
                </a:r>
                <a:r>
                  <a:rPr lang="en-US" dirty="0" smtClean="0"/>
                  <a:t> and c are parameters (also called weights)</a:t>
                </a:r>
              </a:p>
              <a:p>
                <a:pPr lvl="2"/>
                <a:r>
                  <a:rPr lang="en-US" dirty="0" smtClean="0"/>
                  <a:t>It can also be written as</a:t>
                </a:r>
              </a:p>
              <a:p>
                <a:pPr lvl="2"/>
                <a:r>
                  <a:rPr lang="en-US" dirty="0" smtClean="0"/>
                  <a:t>Y’ = c + mx </a:t>
                </a:r>
              </a:p>
              <a:p>
                <a:pPr lvl="2"/>
                <a:r>
                  <a:rPr lang="en-US" dirty="0" smtClean="0"/>
                  <a:t>Y’ =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𝑥</m:t>
                    </m:r>
                  </m:oMath>
                </a14:m>
                <a:endParaRPr lang="en-US" dirty="0" smtClean="0"/>
              </a:p>
              <a:p>
                <a:pPr lvl="2"/>
                <a:r>
                  <a:rPr lang="en-US" dirty="0" smtClean="0"/>
                  <a:t>Y’ =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𝑥</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52" r="-189" b="-688"/>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953" y="2276571"/>
            <a:ext cx="4160394" cy="2738487"/>
          </a:xfrm>
          <a:prstGeom prst="rect">
            <a:avLst/>
          </a:prstGeom>
        </p:spPr>
      </p:pic>
    </p:spTree>
    <p:extLst>
      <p:ext uri="{BB962C8B-B14F-4D97-AF65-F5344CB8AC3E}">
        <p14:creationId xmlns:p14="http://schemas.microsoft.com/office/powerpoint/2010/main" val="3125916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Linear regression can be used in situation, when there exists a linear relation between x and y, i.e., if x increases, y increases as well</a:t>
                </a:r>
              </a:p>
              <a:p>
                <a:r>
                  <a:rPr lang="en-US" dirty="0" smtClean="0"/>
                  <a:t>In linear regression, we use the formula for straight line, i.e.,</a:t>
                </a:r>
              </a:p>
              <a:p>
                <a:pPr lvl="1"/>
                <a:r>
                  <a:rPr lang="en-US" dirty="0" smtClean="0"/>
                  <a:t>h = mx +c ; same can also be represented as h = c + mx </a:t>
                </a:r>
              </a:p>
              <a:p>
                <a:pPr lvl="2"/>
                <a:r>
                  <a:rPr lang="en-US" dirty="0" smtClean="0"/>
                  <a:t>Same can also be denoted as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𝒉</m:t>
                        </m:r>
                      </m:e>
                      <m:sub>
                        <m:r>
                          <a:rPr lang="en-US" b="1" i="1">
                            <a:latin typeface="Cambria Math" panose="02040503050406030204" pitchFamily="18" charset="0"/>
                          </a:rPr>
                          <m:t>𝜽</m:t>
                        </m:r>
                      </m:sub>
                    </m:sSub>
                    <m:d>
                      <m:dPr>
                        <m:ctrlPr>
                          <a:rPr lang="en-US" b="1" i="1">
                            <a:latin typeface="Cambria Math" panose="02040503050406030204" pitchFamily="18" charset="0"/>
                          </a:rPr>
                        </m:ctrlPr>
                      </m:dPr>
                      <m:e>
                        <m:r>
                          <a:rPr lang="en-US" b="1" i="1">
                            <a:latin typeface="Cambria Math" panose="02040503050406030204" pitchFamily="18" charset="0"/>
                          </a:rPr>
                          <m:t>𝒙</m:t>
                        </m:r>
                      </m:e>
                    </m:d>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𝜽</m:t>
                        </m:r>
                      </m:e>
                      <m:sub>
                        <m:r>
                          <a:rPr lang="en-US" b="1" i="1">
                            <a:latin typeface="Cambria Math" panose="02040503050406030204" pitchFamily="18" charset="0"/>
                          </a:rPr>
                          <m:t>𝟎</m:t>
                        </m:r>
                      </m:sub>
                    </m:sSub>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𝜽</m:t>
                        </m:r>
                      </m:e>
                      <m:sub>
                        <m:r>
                          <a:rPr lang="en-US" b="1" i="1">
                            <a:latin typeface="Cambria Math" panose="02040503050406030204" pitchFamily="18" charset="0"/>
                          </a:rPr>
                          <m:t>𝟏</m:t>
                        </m:r>
                      </m:sub>
                    </m:sSub>
                    <m:r>
                      <a:rPr lang="en-US" b="1" i="1">
                        <a:latin typeface="Cambria Math" panose="02040503050406030204" pitchFamily="18" charset="0"/>
                      </a:rPr>
                      <m:t>𝒙</m:t>
                    </m:r>
                  </m:oMath>
                </a14:m>
                <a:endParaRPr lang="en-US" dirty="0" smtClean="0"/>
              </a:p>
              <a:p>
                <a:pPr lvl="1"/>
                <a:r>
                  <a:rPr lang="en-US" dirty="0" smtClean="0"/>
                  <a:t>Where, c  represents the intercept, and m repents the slope. </a:t>
                </a:r>
                <a:r>
                  <a:rPr lang="en-US" dirty="0"/>
                  <a:t>	</a:t>
                </a:r>
                <a:endParaRPr lang="en-US" dirty="0" smtClean="0"/>
              </a:p>
              <a:p>
                <a:r>
                  <a:rPr lang="en-US" dirty="0" smtClean="0"/>
                  <a:t>We have to find those values for c and m, or </a:t>
                </a:r>
                <a14:m>
                  <m:oMath xmlns:m="http://schemas.openxmlformats.org/officeDocument/2006/math">
                    <m:r>
                      <a:rPr lang="en-US" b="1" i="1">
                        <a:latin typeface="Cambria Math" panose="02040503050406030204" pitchFamily="18" charset="0"/>
                      </a:rPr>
                      <m:t>𝜽</m:t>
                    </m:r>
                  </m:oMath>
                </a14:m>
                <a:r>
                  <a:rPr lang="en-US" dirty="0" smtClean="0"/>
                  <a:t> (i.e., parameters/ weights) that can  generate a value closest to y for the input x.</a:t>
                </a:r>
              </a:p>
              <a:p>
                <a:pPr lvl="1"/>
                <a:r>
                  <a:rPr lang="en-US" dirty="0" smtClean="0"/>
                  <a:t>The values for m and c are chosen considering the input x and output y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52" r="-1574"/>
                </a:stretch>
              </a:blipFill>
            </p:spPr>
            <p:txBody>
              <a:bodyPr/>
              <a:lstStyle/>
              <a:p>
                <a:r>
                  <a:rPr lang="en-US">
                    <a:noFill/>
                  </a:rPr>
                  <a:t> </a:t>
                </a:r>
              </a:p>
            </p:txBody>
          </p:sp>
        </mc:Fallback>
      </mc:AlternateContent>
    </p:spTree>
    <p:extLst>
      <p:ext uri="{BB962C8B-B14F-4D97-AF65-F5344CB8AC3E}">
        <p14:creationId xmlns:p14="http://schemas.microsoft.com/office/powerpoint/2010/main" val="190973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Content Placeholder 2"/>
          <p:cNvSpPr>
            <a:spLocks noGrp="1"/>
          </p:cNvSpPr>
          <p:nvPr>
            <p:ph idx="1"/>
          </p:nvPr>
        </p:nvSpPr>
        <p:spPr/>
        <p:txBody>
          <a:bodyPr/>
          <a:lstStyle/>
          <a:p>
            <a:r>
              <a:rPr lang="en-US" dirty="0" smtClean="0"/>
              <a:t>For a dataset : {(1,4) , (3, 11), (4, 14), (6, 22)};</a:t>
            </a:r>
          </a:p>
          <a:p>
            <a:pPr lvl="1"/>
            <a:r>
              <a:rPr lang="en-US" dirty="0" smtClean="0"/>
              <a:t>We have to find the values for c and m, such that the prediction value gained from the expression y’ = c + mx, should be close enough to original output y</a:t>
            </a:r>
          </a:p>
          <a:p>
            <a:pPr lvl="2"/>
            <a:r>
              <a:rPr lang="en-US" dirty="0" smtClean="0"/>
              <a:t>If we consider </a:t>
            </a:r>
            <a:r>
              <a:rPr lang="en-US" b="1" dirty="0" smtClean="0"/>
              <a:t>c = 1, and m = 3</a:t>
            </a:r>
            <a:r>
              <a:rPr lang="en-US" dirty="0" smtClean="0"/>
              <a:t>, then </a:t>
            </a:r>
          </a:p>
          <a:p>
            <a:pPr lvl="3"/>
            <a:r>
              <a:rPr lang="en-US" dirty="0" smtClean="0"/>
              <a:t>y’[1] = 1 + 3 * 1 = 4, </a:t>
            </a:r>
            <a:r>
              <a:rPr lang="en-US" dirty="0"/>
              <a:t>y</a:t>
            </a:r>
            <a:r>
              <a:rPr lang="en-US" dirty="0" smtClean="0"/>
              <a:t>’[2] </a:t>
            </a:r>
            <a:r>
              <a:rPr lang="en-US" dirty="0"/>
              <a:t>= 1 + 3 * </a:t>
            </a:r>
            <a:r>
              <a:rPr lang="en-US" dirty="0" smtClean="0"/>
              <a:t>3 </a:t>
            </a:r>
            <a:r>
              <a:rPr lang="en-US" dirty="0"/>
              <a:t>= </a:t>
            </a:r>
            <a:r>
              <a:rPr lang="en-US" dirty="0" smtClean="0"/>
              <a:t>10, </a:t>
            </a:r>
            <a:r>
              <a:rPr lang="en-US" dirty="0"/>
              <a:t>y</a:t>
            </a:r>
            <a:r>
              <a:rPr lang="en-US" dirty="0" smtClean="0"/>
              <a:t>’[3] </a:t>
            </a:r>
            <a:r>
              <a:rPr lang="en-US" dirty="0"/>
              <a:t>= 1 + 3 * 4</a:t>
            </a:r>
            <a:r>
              <a:rPr lang="en-US" dirty="0" smtClean="0"/>
              <a:t> </a:t>
            </a:r>
            <a:r>
              <a:rPr lang="en-US" dirty="0"/>
              <a:t>= </a:t>
            </a:r>
            <a:r>
              <a:rPr lang="en-US" dirty="0" smtClean="0"/>
              <a:t>13, </a:t>
            </a:r>
            <a:r>
              <a:rPr lang="en-US" dirty="0"/>
              <a:t>y</a:t>
            </a:r>
            <a:r>
              <a:rPr lang="en-US" dirty="0" smtClean="0"/>
              <a:t>’[4] </a:t>
            </a:r>
            <a:r>
              <a:rPr lang="en-US" dirty="0"/>
              <a:t>= 1 + 3 * </a:t>
            </a:r>
            <a:r>
              <a:rPr lang="en-US" dirty="0" smtClean="0"/>
              <a:t>6 </a:t>
            </a:r>
            <a:r>
              <a:rPr lang="en-US" dirty="0"/>
              <a:t>= </a:t>
            </a:r>
            <a:r>
              <a:rPr lang="en-US" dirty="0" smtClean="0"/>
              <a:t>19</a:t>
            </a:r>
          </a:p>
          <a:p>
            <a:pPr lvl="2"/>
            <a:r>
              <a:rPr lang="en-US" dirty="0"/>
              <a:t>If we consider </a:t>
            </a:r>
            <a:r>
              <a:rPr lang="en-US" b="1" dirty="0"/>
              <a:t>c = </a:t>
            </a:r>
            <a:r>
              <a:rPr lang="en-US" b="1" dirty="0" smtClean="0"/>
              <a:t>-2, </a:t>
            </a:r>
            <a:r>
              <a:rPr lang="en-US" b="1" dirty="0"/>
              <a:t>and m = </a:t>
            </a:r>
            <a:r>
              <a:rPr lang="en-US" b="1" dirty="0" smtClean="0"/>
              <a:t>4</a:t>
            </a:r>
            <a:r>
              <a:rPr lang="en-US" dirty="0" smtClean="0"/>
              <a:t>, </a:t>
            </a:r>
            <a:r>
              <a:rPr lang="en-US" dirty="0"/>
              <a:t>then </a:t>
            </a:r>
          </a:p>
          <a:p>
            <a:pPr lvl="3"/>
            <a:r>
              <a:rPr lang="en-US" dirty="0"/>
              <a:t>y’[1] = </a:t>
            </a:r>
            <a:r>
              <a:rPr lang="en-US" dirty="0" smtClean="0"/>
              <a:t>-2 </a:t>
            </a:r>
            <a:r>
              <a:rPr lang="en-US" dirty="0"/>
              <a:t>+ </a:t>
            </a:r>
            <a:r>
              <a:rPr lang="en-US" dirty="0" smtClean="0"/>
              <a:t>4 </a:t>
            </a:r>
            <a:r>
              <a:rPr lang="en-US" dirty="0"/>
              <a:t>* 1 = </a:t>
            </a:r>
            <a:r>
              <a:rPr lang="en-US" dirty="0" smtClean="0"/>
              <a:t>2, </a:t>
            </a:r>
            <a:r>
              <a:rPr lang="en-US" dirty="0"/>
              <a:t>y’[2] = </a:t>
            </a:r>
            <a:r>
              <a:rPr lang="en-US" dirty="0" smtClean="0"/>
              <a:t>-2 </a:t>
            </a:r>
            <a:r>
              <a:rPr lang="en-US" dirty="0"/>
              <a:t>+ </a:t>
            </a:r>
            <a:r>
              <a:rPr lang="en-US" dirty="0" smtClean="0"/>
              <a:t>4 </a:t>
            </a:r>
            <a:r>
              <a:rPr lang="en-US" dirty="0"/>
              <a:t>* 3 = 10, y’[3] = </a:t>
            </a:r>
            <a:r>
              <a:rPr lang="en-US" dirty="0" smtClean="0"/>
              <a:t>-2 </a:t>
            </a:r>
            <a:r>
              <a:rPr lang="en-US" dirty="0"/>
              <a:t>+ </a:t>
            </a:r>
            <a:r>
              <a:rPr lang="en-US" dirty="0" smtClean="0"/>
              <a:t>4 </a:t>
            </a:r>
            <a:r>
              <a:rPr lang="en-US" dirty="0"/>
              <a:t>* 4 = </a:t>
            </a:r>
            <a:r>
              <a:rPr lang="en-US" dirty="0" smtClean="0"/>
              <a:t>14, </a:t>
            </a:r>
            <a:r>
              <a:rPr lang="en-US" dirty="0"/>
              <a:t>y’[4] = </a:t>
            </a:r>
            <a:r>
              <a:rPr lang="en-US" dirty="0" smtClean="0"/>
              <a:t>-2 </a:t>
            </a:r>
            <a:r>
              <a:rPr lang="en-US" dirty="0"/>
              <a:t>+ </a:t>
            </a:r>
            <a:r>
              <a:rPr lang="en-US" dirty="0" smtClean="0"/>
              <a:t>4 </a:t>
            </a:r>
            <a:r>
              <a:rPr lang="en-US" dirty="0"/>
              <a:t>* 6 = </a:t>
            </a:r>
            <a:r>
              <a:rPr lang="en-US" dirty="0" smtClean="0"/>
              <a:t>22</a:t>
            </a:r>
          </a:p>
          <a:p>
            <a:pPr lvl="2"/>
            <a:r>
              <a:rPr lang="en-US" dirty="0" smtClean="0"/>
              <a:t>There may be other values of m and c as well</a:t>
            </a:r>
          </a:p>
          <a:p>
            <a:pPr lvl="1"/>
            <a:r>
              <a:rPr lang="en-US" b="1" dirty="0" smtClean="0"/>
              <a:t>BUT, which values for m and c should be chosen????</a:t>
            </a:r>
          </a:p>
          <a:p>
            <a:pPr lvl="1"/>
            <a:r>
              <a:rPr lang="en-US" b="1" dirty="0" smtClean="0"/>
              <a:t>ANSWER: We should choses those values of m and c, for which the average or overall difference between predicted value y’[</a:t>
            </a:r>
            <a:r>
              <a:rPr lang="en-US" b="1" dirty="0" err="1" smtClean="0"/>
              <a:t>i</a:t>
            </a:r>
            <a:r>
              <a:rPr lang="en-US" b="1" dirty="0" smtClean="0"/>
              <a:t>] and original value y[</a:t>
            </a:r>
            <a:r>
              <a:rPr lang="en-US" b="1" dirty="0" err="1" smtClean="0"/>
              <a:t>i</a:t>
            </a:r>
            <a:r>
              <a:rPr lang="en-US" b="1" dirty="0" smtClean="0"/>
              <a:t>] is minimum or smallest. </a:t>
            </a:r>
          </a:p>
          <a:p>
            <a:pPr lvl="1"/>
            <a:endParaRPr lang="en-US" dirty="0"/>
          </a:p>
          <a:p>
            <a:pPr lvl="2"/>
            <a:endParaRPr lang="en-US" dirty="0"/>
          </a:p>
        </p:txBody>
      </p:sp>
    </p:spTree>
    <p:extLst>
      <p:ext uri="{BB962C8B-B14F-4D97-AF65-F5344CB8AC3E}">
        <p14:creationId xmlns:p14="http://schemas.microsoft.com/office/powerpoint/2010/main" val="21914228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Content Placeholder 2"/>
          <p:cNvSpPr>
            <a:spLocks noGrp="1"/>
          </p:cNvSpPr>
          <p:nvPr>
            <p:ph idx="1"/>
          </p:nvPr>
        </p:nvSpPr>
        <p:spPr>
          <a:xfrm>
            <a:off x="684212" y="685800"/>
            <a:ext cx="4660786" cy="4436616"/>
          </a:xfrm>
        </p:spPr>
        <p:txBody>
          <a:bodyPr/>
          <a:lstStyle/>
          <a:p>
            <a:r>
              <a:rPr lang="en-US" dirty="0" smtClean="0"/>
              <a:t>How to find which values of m and c are the best??</a:t>
            </a:r>
          </a:p>
          <a:p>
            <a:pPr lvl="1"/>
            <a:r>
              <a:rPr lang="en-US" dirty="0" smtClean="0"/>
              <a:t>For all X in the dataset</a:t>
            </a:r>
          </a:p>
          <a:p>
            <a:pPr lvl="2"/>
            <a:r>
              <a:rPr lang="en-US" dirty="0" smtClean="0"/>
              <a:t>Place the values of x [</a:t>
            </a:r>
            <a:r>
              <a:rPr lang="en-US" dirty="0" err="1" smtClean="0"/>
              <a:t>i</a:t>
            </a:r>
            <a:r>
              <a:rPr lang="en-US" dirty="0" smtClean="0"/>
              <a:t>], m, and c, and calculate the y’ [</a:t>
            </a:r>
            <a:r>
              <a:rPr lang="en-US" dirty="0" err="1" smtClean="0"/>
              <a:t>i</a:t>
            </a:r>
            <a:r>
              <a:rPr lang="en-US" dirty="0" smtClean="0"/>
              <a:t>]</a:t>
            </a:r>
          </a:p>
          <a:p>
            <a:pPr lvl="2"/>
            <a:r>
              <a:rPr lang="en-US" dirty="0" smtClean="0"/>
              <a:t>Find the difference between predicted y’[</a:t>
            </a:r>
            <a:r>
              <a:rPr lang="en-US" dirty="0" err="1" smtClean="0"/>
              <a:t>i</a:t>
            </a:r>
            <a:r>
              <a:rPr lang="en-US" dirty="0" smtClean="0"/>
              <a:t>] and original y[</a:t>
            </a:r>
            <a:r>
              <a:rPr lang="en-US" dirty="0" err="1" smtClean="0"/>
              <a:t>i</a:t>
            </a:r>
            <a:r>
              <a:rPr lang="en-US" dirty="0" smtClean="0"/>
              <a:t>]</a:t>
            </a:r>
          </a:p>
          <a:p>
            <a:pPr lvl="2"/>
            <a:r>
              <a:rPr lang="en-US" dirty="0" smtClean="0"/>
              <a:t>Add the total difference </a:t>
            </a:r>
          </a:p>
          <a:p>
            <a:pPr lvl="2"/>
            <a:r>
              <a:rPr lang="en-US" dirty="0" smtClean="0"/>
              <a:t>Find the average</a:t>
            </a:r>
          </a:p>
          <a:p>
            <a:r>
              <a:rPr lang="en-US" dirty="0" smtClean="0"/>
              <a:t>The above mentioned algorithm is known as loss function or cost </a:t>
            </a:r>
            <a:r>
              <a:rPr lang="en-US" dirty="0" err="1" smtClean="0"/>
              <a:t>funtion</a:t>
            </a:r>
            <a:r>
              <a:rPr lang="en-US" dirty="0" smtClean="0"/>
              <a:t>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p:cNvGraphicFramePr>
              <p:nvPr>
                <p:extLst>
                  <p:ext uri="{D42A27DB-BD31-4B8C-83A1-F6EECF244321}">
                    <p14:modId xmlns:p14="http://schemas.microsoft.com/office/powerpoint/2010/main" val="981547111"/>
                  </p:ext>
                </p:extLst>
              </p:nvPr>
            </p:nvGraphicFramePr>
            <p:xfrm>
              <a:off x="5802198" y="871638"/>
              <a:ext cx="6188696" cy="3811520"/>
            </p:xfrm>
            <a:graphic>
              <a:graphicData uri="http://schemas.openxmlformats.org/drawingml/2006/table">
                <a:tbl>
                  <a:tblPr firstRow="1" bandRow="1">
                    <a:tableStyleId>{5C22544A-7EE6-4342-B048-85BDC9FD1C3A}</a:tableStyleId>
                  </a:tblPr>
                  <a:tblGrid>
                    <a:gridCol w="1237739">
                      <a:extLst>
                        <a:ext uri="{9D8B030D-6E8A-4147-A177-3AD203B41FA5}">
                          <a16:colId xmlns:a16="http://schemas.microsoft.com/office/drawing/2014/main" val="1214048910"/>
                        </a:ext>
                      </a:extLst>
                    </a:gridCol>
                    <a:gridCol w="1237739">
                      <a:extLst>
                        <a:ext uri="{9D8B030D-6E8A-4147-A177-3AD203B41FA5}">
                          <a16:colId xmlns:a16="http://schemas.microsoft.com/office/drawing/2014/main" val="2867970630"/>
                        </a:ext>
                      </a:extLst>
                    </a:gridCol>
                    <a:gridCol w="1308637">
                      <a:extLst>
                        <a:ext uri="{9D8B030D-6E8A-4147-A177-3AD203B41FA5}">
                          <a16:colId xmlns:a16="http://schemas.microsoft.com/office/drawing/2014/main" val="2775433254"/>
                        </a:ext>
                      </a:extLst>
                    </a:gridCol>
                    <a:gridCol w="710920">
                      <a:extLst>
                        <a:ext uri="{9D8B030D-6E8A-4147-A177-3AD203B41FA5}">
                          <a16:colId xmlns:a16="http://schemas.microsoft.com/office/drawing/2014/main" val="2324209705"/>
                        </a:ext>
                      </a:extLst>
                    </a:gridCol>
                    <a:gridCol w="1048458">
                      <a:extLst>
                        <a:ext uri="{9D8B030D-6E8A-4147-A177-3AD203B41FA5}">
                          <a16:colId xmlns:a16="http://schemas.microsoft.com/office/drawing/2014/main" val="3634367030"/>
                        </a:ext>
                      </a:extLst>
                    </a:gridCol>
                    <a:gridCol w="645203">
                      <a:extLst>
                        <a:ext uri="{9D8B030D-6E8A-4147-A177-3AD203B41FA5}">
                          <a16:colId xmlns:a16="http://schemas.microsoft.com/office/drawing/2014/main" val="466683633"/>
                        </a:ext>
                      </a:extLst>
                    </a:gridCol>
                  </a:tblGrid>
                  <a:tr h="632840">
                    <a:tc>
                      <a:txBody>
                        <a:bodyPr/>
                        <a:lstStyle/>
                        <a:p>
                          <a:r>
                            <a:rPr lang="en-US" dirty="0" smtClean="0"/>
                            <a:t>X4</a:t>
                          </a:r>
                          <a:endParaRPr lang="en-US" dirty="0"/>
                        </a:p>
                      </a:txBody>
                      <a:tcPr/>
                    </a:tc>
                    <a:tc>
                      <a:txBody>
                        <a:bodyPr/>
                        <a:lstStyle/>
                        <a:p>
                          <a:r>
                            <a:rPr lang="en-US" dirty="0" smtClean="0"/>
                            <a:t>Y</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H1</a:t>
                          </a:r>
                          <a:r>
                            <a:rPr lang="en-US" baseline="0" dirty="0" smtClean="0"/>
                            <a:t> = </a:t>
                          </a:r>
                          <a:r>
                            <a:rPr lang="en-US" dirty="0" smtClean="0"/>
                            <a:t>Y’ = x*3 +</a:t>
                          </a:r>
                          <a:r>
                            <a:rPr lang="en-US" baseline="0" dirty="0" smtClean="0"/>
                            <a:t> 1</a:t>
                          </a:r>
                          <a:endParaRPr lang="en-US" dirty="0" smtClean="0"/>
                        </a:p>
                      </a:txBody>
                      <a:tcPr/>
                    </a:tc>
                    <a:tc>
                      <a:txBody>
                        <a:bodyPr/>
                        <a:lstStyle/>
                        <a:p>
                          <a:r>
                            <a:rPr lang="en-US" dirty="0" smtClean="0"/>
                            <a:t>L(f1)</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H2 = x*4-2</a:t>
                          </a:r>
                        </a:p>
                      </a:txBody>
                      <a:tcPr/>
                    </a:tc>
                    <a:tc>
                      <a:txBody>
                        <a:bodyPr/>
                        <a:lstStyle/>
                        <a:p>
                          <a:r>
                            <a:rPr lang="en-US" dirty="0" smtClean="0"/>
                            <a:t>L(f2)</a:t>
                          </a:r>
                          <a:endParaRPr lang="en-US" dirty="0"/>
                        </a:p>
                      </a:txBody>
                      <a:tcPr/>
                    </a:tc>
                    <a:extLst>
                      <a:ext uri="{0D108BD9-81ED-4DB2-BD59-A6C34878D82A}">
                        <a16:rowId xmlns:a16="http://schemas.microsoft.com/office/drawing/2014/main" val="1890948906"/>
                      </a:ext>
                    </a:extLst>
                  </a:tr>
                  <a:tr h="632840">
                    <a:tc>
                      <a:txBody>
                        <a:bodyPr/>
                        <a:lstStyle/>
                        <a:p>
                          <a:r>
                            <a:rPr lang="en-US" dirty="0" smtClean="0"/>
                            <a:t>1</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extLst>
                      <a:ext uri="{0D108BD9-81ED-4DB2-BD59-A6C34878D82A}">
                        <a16:rowId xmlns:a16="http://schemas.microsoft.com/office/drawing/2014/main" val="1804367546"/>
                      </a:ext>
                    </a:extLst>
                  </a:tr>
                  <a:tr h="632840">
                    <a:tc>
                      <a:txBody>
                        <a:bodyPr/>
                        <a:lstStyle/>
                        <a:p>
                          <a:r>
                            <a:rPr lang="en-US" dirty="0" smtClean="0"/>
                            <a:t>3</a:t>
                          </a:r>
                          <a:endParaRPr lang="en-US" dirty="0"/>
                        </a:p>
                      </a:txBody>
                      <a:tcPr/>
                    </a:tc>
                    <a:tc>
                      <a:txBody>
                        <a:bodyPr/>
                        <a:lstStyle/>
                        <a:p>
                          <a:r>
                            <a:rPr lang="en-US" dirty="0" smtClean="0"/>
                            <a:t>11</a:t>
                          </a:r>
                          <a:endParaRPr lang="en-US" dirty="0"/>
                        </a:p>
                      </a:txBody>
                      <a:tcPr/>
                    </a:tc>
                    <a:tc>
                      <a:txBody>
                        <a:bodyPr/>
                        <a:lstStyle/>
                        <a:p>
                          <a:r>
                            <a:rPr lang="en-US" dirty="0" smtClean="0"/>
                            <a:t>10</a:t>
                          </a:r>
                          <a:endParaRPr lang="en-US" dirty="0"/>
                        </a:p>
                      </a:txBody>
                      <a:tcPr/>
                    </a:tc>
                    <a:tc>
                      <a:txBody>
                        <a:bodyPr/>
                        <a:lstStyle/>
                        <a:p>
                          <a:r>
                            <a:rPr lang="en-US" dirty="0" smtClean="0"/>
                            <a:t>1</a:t>
                          </a:r>
                          <a:endParaRPr lang="en-US" dirty="0"/>
                        </a:p>
                      </a:txBody>
                      <a:tcPr/>
                    </a:tc>
                    <a:tc>
                      <a:txBody>
                        <a:bodyPr/>
                        <a:lstStyle/>
                        <a:p>
                          <a:r>
                            <a:rPr lang="en-US" dirty="0" smtClean="0"/>
                            <a:t>10</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2545340567"/>
                      </a:ext>
                    </a:extLst>
                  </a:tr>
                  <a:tr h="632840">
                    <a:tc>
                      <a:txBody>
                        <a:bodyPr/>
                        <a:lstStyle/>
                        <a:p>
                          <a:r>
                            <a:rPr lang="en-US" dirty="0" smtClean="0"/>
                            <a:t>4</a:t>
                          </a:r>
                          <a:endParaRPr lang="en-US" dirty="0"/>
                        </a:p>
                      </a:txBody>
                      <a:tcPr/>
                    </a:tc>
                    <a:tc>
                      <a:txBody>
                        <a:bodyPr/>
                        <a:lstStyle/>
                        <a:p>
                          <a:r>
                            <a:rPr lang="en-US" dirty="0" smtClean="0"/>
                            <a:t>14</a:t>
                          </a:r>
                          <a:endParaRPr lang="en-US" dirty="0"/>
                        </a:p>
                      </a:txBody>
                      <a:tcPr/>
                    </a:tc>
                    <a:tc>
                      <a:txBody>
                        <a:bodyPr/>
                        <a:lstStyle/>
                        <a:p>
                          <a:r>
                            <a:rPr lang="en-US" dirty="0" smtClean="0"/>
                            <a:t>13</a:t>
                          </a:r>
                          <a:endParaRPr lang="en-US" dirty="0"/>
                        </a:p>
                      </a:txBody>
                      <a:tcPr/>
                    </a:tc>
                    <a:tc>
                      <a:txBody>
                        <a:bodyPr/>
                        <a:lstStyle/>
                        <a:p>
                          <a:r>
                            <a:rPr lang="en-US" dirty="0" smtClean="0"/>
                            <a:t>1</a:t>
                          </a:r>
                          <a:endParaRPr lang="en-US" dirty="0"/>
                        </a:p>
                      </a:txBody>
                      <a:tcPr/>
                    </a:tc>
                    <a:tc>
                      <a:txBody>
                        <a:bodyPr/>
                        <a:lstStyle/>
                        <a:p>
                          <a:r>
                            <a:rPr lang="en-US" dirty="0" smtClean="0"/>
                            <a:t>14</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577957598"/>
                      </a:ext>
                    </a:extLst>
                  </a:tr>
                  <a:tr h="632840">
                    <a:tc>
                      <a:txBody>
                        <a:bodyPr/>
                        <a:lstStyle/>
                        <a:p>
                          <a:r>
                            <a:rPr lang="en-US" dirty="0" smtClean="0"/>
                            <a:t>6</a:t>
                          </a:r>
                          <a:endParaRPr lang="en-US" dirty="0"/>
                        </a:p>
                      </a:txBody>
                      <a:tcPr/>
                    </a:tc>
                    <a:tc>
                      <a:txBody>
                        <a:bodyPr/>
                        <a:lstStyle/>
                        <a:p>
                          <a:r>
                            <a:rPr lang="en-US" dirty="0" smtClean="0"/>
                            <a:t>22</a:t>
                          </a:r>
                          <a:endParaRPr lang="en-US" dirty="0"/>
                        </a:p>
                      </a:txBody>
                      <a:tcPr/>
                    </a:tc>
                    <a:tc>
                      <a:txBody>
                        <a:bodyPr/>
                        <a:lstStyle/>
                        <a:p>
                          <a:r>
                            <a:rPr lang="en-US" dirty="0" smtClean="0"/>
                            <a:t>19</a:t>
                          </a:r>
                          <a:endParaRPr lang="en-US" dirty="0"/>
                        </a:p>
                      </a:txBody>
                      <a:tcPr/>
                    </a:tc>
                    <a:tc>
                      <a:txBody>
                        <a:bodyPr/>
                        <a:lstStyle/>
                        <a:p>
                          <a:r>
                            <a:rPr lang="en-US" dirty="0" smtClean="0"/>
                            <a:t>3</a:t>
                          </a:r>
                          <a:endParaRPr lang="en-US" dirty="0"/>
                        </a:p>
                      </a:txBody>
                      <a:tcPr/>
                    </a:tc>
                    <a:tc>
                      <a:txBody>
                        <a:bodyPr/>
                        <a:lstStyle/>
                        <a:p>
                          <a:r>
                            <a:rPr lang="en-US" dirty="0" smtClean="0"/>
                            <a:t>22</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689796481"/>
                      </a:ext>
                    </a:extLst>
                  </a:tr>
                  <a:tr h="632840">
                    <a:tc>
                      <a:txBody>
                        <a:bodyPr/>
                        <a:lstStyle/>
                        <a:p>
                          <a:endParaRPr lang="en-US" dirty="0"/>
                        </a:p>
                      </a:txBody>
                      <a:tcPr/>
                    </a:tc>
                    <a:tc>
                      <a:txBody>
                        <a:bodyPr/>
                        <a:lstStyle/>
                        <a:p>
                          <a:endParaRPr lang="en-US" dirty="0"/>
                        </a:p>
                      </a:txBody>
                      <a:tcPr/>
                    </a:tc>
                    <a:tc>
                      <a: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oMath>
                          </a14:m>
                          <a:r>
                            <a:rPr lang="en-US" dirty="0" smtClean="0"/>
                            <a:t> =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=3</m:t>
                              </m:r>
                            </m:oMath>
                          </a14:m>
                          <a:endParaRPr lang="en-US" dirty="0"/>
                        </a:p>
                      </a:txBody>
                      <a:tcPr/>
                    </a:tc>
                    <a:tc>
                      <a:txBody>
                        <a:bodyPr/>
                        <a:lstStyle/>
                        <a:p>
                          <a:r>
                            <a:rPr lang="en-US" dirty="0" smtClean="0"/>
                            <a:t>5/4=1.25</a:t>
                          </a:r>
                          <a:endParaRPr lang="en-US" dirty="0"/>
                        </a:p>
                      </a:txBody>
                      <a:tcPr/>
                    </a:tc>
                    <a:tc>
                      <a: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oMath>
                          </a14:m>
                          <a:r>
                            <a:rPr lang="en-US" dirty="0" smtClean="0"/>
                            <a:t> = 2,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=3</m:t>
                              </m:r>
                            </m:oMath>
                          </a14:m>
                          <a:endParaRPr lang="en-US" dirty="0"/>
                        </a:p>
                      </a:txBody>
                      <a:tcPr/>
                    </a:tc>
                    <a:tc>
                      <a:txBody>
                        <a:bodyPr/>
                        <a:lstStyle/>
                        <a:p>
                          <a:r>
                            <a:rPr lang="en-US" dirty="0" smtClean="0"/>
                            <a:t>3/4=.75</a:t>
                          </a:r>
                          <a:endParaRPr lang="en-US" dirty="0"/>
                        </a:p>
                      </a:txBody>
                      <a:tcPr/>
                    </a:tc>
                    <a:extLst>
                      <a:ext uri="{0D108BD9-81ED-4DB2-BD59-A6C34878D82A}">
                        <a16:rowId xmlns:a16="http://schemas.microsoft.com/office/drawing/2014/main" val="1977723137"/>
                      </a:ext>
                    </a:extLst>
                  </a:tr>
                </a:tbl>
              </a:graphicData>
            </a:graphic>
          </p:graphicFrame>
        </mc:Choice>
        <mc:Fallback xmlns="">
          <p:graphicFrame>
            <p:nvGraphicFramePr>
              <p:cNvPr id="4" name="Content Placeholder 3"/>
              <p:cNvGraphicFramePr>
                <a:graphicFrameLocks/>
              </p:cNvGraphicFramePr>
              <p:nvPr>
                <p:extLst>
                  <p:ext uri="{D42A27DB-BD31-4B8C-83A1-F6EECF244321}">
                    <p14:modId xmlns:p14="http://schemas.microsoft.com/office/powerpoint/2010/main" val="981547111"/>
                  </p:ext>
                </p:extLst>
              </p:nvPr>
            </p:nvGraphicFramePr>
            <p:xfrm>
              <a:off x="5802198" y="871638"/>
              <a:ext cx="6188696" cy="3811520"/>
            </p:xfrm>
            <a:graphic>
              <a:graphicData uri="http://schemas.openxmlformats.org/drawingml/2006/table">
                <a:tbl>
                  <a:tblPr firstRow="1" bandRow="1">
                    <a:tableStyleId>{5C22544A-7EE6-4342-B048-85BDC9FD1C3A}</a:tableStyleId>
                  </a:tblPr>
                  <a:tblGrid>
                    <a:gridCol w="1237739">
                      <a:extLst>
                        <a:ext uri="{9D8B030D-6E8A-4147-A177-3AD203B41FA5}">
                          <a16:colId xmlns:a16="http://schemas.microsoft.com/office/drawing/2014/main" val="1214048910"/>
                        </a:ext>
                      </a:extLst>
                    </a:gridCol>
                    <a:gridCol w="1237739">
                      <a:extLst>
                        <a:ext uri="{9D8B030D-6E8A-4147-A177-3AD203B41FA5}">
                          <a16:colId xmlns:a16="http://schemas.microsoft.com/office/drawing/2014/main" val="2867970630"/>
                        </a:ext>
                      </a:extLst>
                    </a:gridCol>
                    <a:gridCol w="1308637">
                      <a:extLst>
                        <a:ext uri="{9D8B030D-6E8A-4147-A177-3AD203B41FA5}">
                          <a16:colId xmlns:a16="http://schemas.microsoft.com/office/drawing/2014/main" val="2775433254"/>
                        </a:ext>
                      </a:extLst>
                    </a:gridCol>
                    <a:gridCol w="710920">
                      <a:extLst>
                        <a:ext uri="{9D8B030D-6E8A-4147-A177-3AD203B41FA5}">
                          <a16:colId xmlns:a16="http://schemas.microsoft.com/office/drawing/2014/main" val="2324209705"/>
                        </a:ext>
                      </a:extLst>
                    </a:gridCol>
                    <a:gridCol w="1048458">
                      <a:extLst>
                        <a:ext uri="{9D8B030D-6E8A-4147-A177-3AD203B41FA5}">
                          <a16:colId xmlns:a16="http://schemas.microsoft.com/office/drawing/2014/main" val="3634367030"/>
                        </a:ext>
                      </a:extLst>
                    </a:gridCol>
                    <a:gridCol w="645203">
                      <a:extLst>
                        <a:ext uri="{9D8B030D-6E8A-4147-A177-3AD203B41FA5}">
                          <a16:colId xmlns:a16="http://schemas.microsoft.com/office/drawing/2014/main" val="466683633"/>
                        </a:ext>
                      </a:extLst>
                    </a:gridCol>
                  </a:tblGrid>
                  <a:tr h="640080">
                    <a:tc>
                      <a:txBody>
                        <a:bodyPr/>
                        <a:lstStyle/>
                        <a:p>
                          <a:r>
                            <a:rPr lang="en-US" dirty="0" smtClean="0"/>
                            <a:t>X4</a:t>
                          </a:r>
                          <a:endParaRPr lang="en-US" dirty="0"/>
                        </a:p>
                      </a:txBody>
                      <a:tcPr/>
                    </a:tc>
                    <a:tc>
                      <a:txBody>
                        <a:bodyPr/>
                        <a:lstStyle/>
                        <a:p>
                          <a:r>
                            <a:rPr lang="en-US" dirty="0" smtClean="0"/>
                            <a:t>Y</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H1</a:t>
                          </a:r>
                          <a:r>
                            <a:rPr lang="en-US" baseline="0" dirty="0" smtClean="0"/>
                            <a:t> = </a:t>
                          </a:r>
                          <a:r>
                            <a:rPr lang="en-US" dirty="0" smtClean="0"/>
                            <a:t>Y’ = x*3 +</a:t>
                          </a:r>
                          <a:r>
                            <a:rPr lang="en-US" baseline="0" dirty="0" smtClean="0"/>
                            <a:t> 1</a:t>
                          </a:r>
                          <a:endParaRPr lang="en-US" dirty="0" smtClean="0"/>
                        </a:p>
                      </a:txBody>
                      <a:tcPr/>
                    </a:tc>
                    <a:tc>
                      <a:txBody>
                        <a:bodyPr/>
                        <a:lstStyle/>
                        <a:p>
                          <a:r>
                            <a:rPr lang="en-US" dirty="0" smtClean="0"/>
                            <a:t>L(f1)</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H2 = x*4-2</a:t>
                          </a:r>
                          <a:endParaRPr lang="en-US" dirty="0" smtClean="0"/>
                        </a:p>
                      </a:txBody>
                      <a:tcPr/>
                    </a:tc>
                    <a:tc>
                      <a:txBody>
                        <a:bodyPr/>
                        <a:lstStyle/>
                        <a:p>
                          <a:r>
                            <a:rPr lang="en-US" dirty="0" smtClean="0"/>
                            <a:t>L(f2)</a:t>
                          </a:r>
                          <a:endParaRPr lang="en-US" dirty="0"/>
                        </a:p>
                      </a:txBody>
                      <a:tcPr/>
                    </a:tc>
                    <a:extLst>
                      <a:ext uri="{0D108BD9-81ED-4DB2-BD59-A6C34878D82A}">
                        <a16:rowId xmlns:a16="http://schemas.microsoft.com/office/drawing/2014/main" val="1890948906"/>
                      </a:ext>
                    </a:extLst>
                  </a:tr>
                  <a:tr h="632840">
                    <a:tc>
                      <a:txBody>
                        <a:bodyPr/>
                        <a:lstStyle/>
                        <a:p>
                          <a:r>
                            <a:rPr lang="en-US" dirty="0" smtClean="0"/>
                            <a:t>1</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extLst>
                      <a:ext uri="{0D108BD9-81ED-4DB2-BD59-A6C34878D82A}">
                        <a16:rowId xmlns:a16="http://schemas.microsoft.com/office/drawing/2014/main" val="1804367546"/>
                      </a:ext>
                    </a:extLst>
                  </a:tr>
                  <a:tr h="632840">
                    <a:tc>
                      <a:txBody>
                        <a:bodyPr/>
                        <a:lstStyle/>
                        <a:p>
                          <a:r>
                            <a:rPr lang="en-US" dirty="0" smtClean="0"/>
                            <a:t>3</a:t>
                          </a:r>
                          <a:endParaRPr lang="en-US" dirty="0"/>
                        </a:p>
                      </a:txBody>
                      <a:tcPr/>
                    </a:tc>
                    <a:tc>
                      <a:txBody>
                        <a:bodyPr/>
                        <a:lstStyle/>
                        <a:p>
                          <a:r>
                            <a:rPr lang="en-US" dirty="0" smtClean="0"/>
                            <a:t>11</a:t>
                          </a:r>
                          <a:endParaRPr lang="en-US" dirty="0"/>
                        </a:p>
                      </a:txBody>
                      <a:tcPr/>
                    </a:tc>
                    <a:tc>
                      <a:txBody>
                        <a:bodyPr/>
                        <a:lstStyle/>
                        <a:p>
                          <a:r>
                            <a:rPr lang="en-US" dirty="0" smtClean="0"/>
                            <a:t>10</a:t>
                          </a:r>
                          <a:endParaRPr lang="en-US" dirty="0"/>
                        </a:p>
                      </a:txBody>
                      <a:tcPr/>
                    </a:tc>
                    <a:tc>
                      <a:txBody>
                        <a:bodyPr/>
                        <a:lstStyle/>
                        <a:p>
                          <a:r>
                            <a:rPr lang="en-US" dirty="0" smtClean="0"/>
                            <a:t>1</a:t>
                          </a:r>
                          <a:endParaRPr lang="en-US" dirty="0"/>
                        </a:p>
                      </a:txBody>
                      <a:tcPr/>
                    </a:tc>
                    <a:tc>
                      <a:txBody>
                        <a:bodyPr/>
                        <a:lstStyle/>
                        <a:p>
                          <a:r>
                            <a:rPr lang="en-US" dirty="0" smtClean="0"/>
                            <a:t>10</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2545340567"/>
                      </a:ext>
                    </a:extLst>
                  </a:tr>
                  <a:tr h="632840">
                    <a:tc>
                      <a:txBody>
                        <a:bodyPr/>
                        <a:lstStyle/>
                        <a:p>
                          <a:r>
                            <a:rPr lang="en-US" dirty="0" smtClean="0"/>
                            <a:t>4</a:t>
                          </a:r>
                          <a:endParaRPr lang="en-US" dirty="0"/>
                        </a:p>
                      </a:txBody>
                      <a:tcPr/>
                    </a:tc>
                    <a:tc>
                      <a:txBody>
                        <a:bodyPr/>
                        <a:lstStyle/>
                        <a:p>
                          <a:r>
                            <a:rPr lang="en-US" dirty="0" smtClean="0"/>
                            <a:t>14</a:t>
                          </a:r>
                          <a:endParaRPr lang="en-US" dirty="0"/>
                        </a:p>
                      </a:txBody>
                      <a:tcPr/>
                    </a:tc>
                    <a:tc>
                      <a:txBody>
                        <a:bodyPr/>
                        <a:lstStyle/>
                        <a:p>
                          <a:r>
                            <a:rPr lang="en-US" dirty="0" smtClean="0"/>
                            <a:t>13</a:t>
                          </a:r>
                          <a:endParaRPr lang="en-US" dirty="0"/>
                        </a:p>
                      </a:txBody>
                      <a:tcPr/>
                    </a:tc>
                    <a:tc>
                      <a:txBody>
                        <a:bodyPr/>
                        <a:lstStyle/>
                        <a:p>
                          <a:r>
                            <a:rPr lang="en-US" dirty="0" smtClean="0"/>
                            <a:t>1</a:t>
                          </a:r>
                          <a:endParaRPr lang="en-US" dirty="0"/>
                        </a:p>
                      </a:txBody>
                      <a:tcPr/>
                    </a:tc>
                    <a:tc>
                      <a:txBody>
                        <a:bodyPr/>
                        <a:lstStyle/>
                        <a:p>
                          <a:r>
                            <a:rPr lang="en-US" dirty="0" smtClean="0"/>
                            <a:t>14</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577957598"/>
                      </a:ext>
                    </a:extLst>
                  </a:tr>
                  <a:tr h="632840">
                    <a:tc>
                      <a:txBody>
                        <a:bodyPr/>
                        <a:lstStyle/>
                        <a:p>
                          <a:r>
                            <a:rPr lang="en-US" dirty="0" smtClean="0"/>
                            <a:t>6</a:t>
                          </a:r>
                          <a:endParaRPr lang="en-US" dirty="0"/>
                        </a:p>
                      </a:txBody>
                      <a:tcPr/>
                    </a:tc>
                    <a:tc>
                      <a:txBody>
                        <a:bodyPr/>
                        <a:lstStyle/>
                        <a:p>
                          <a:r>
                            <a:rPr lang="en-US" dirty="0" smtClean="0"/>
                            <a:t>22</a:t>
                          </a:r>
                          <a:endParaRPr lang="en-US" dirty="0"/>
                        </a:p>
                      </a:txBody>
                      <a:tcPr/>
                    </a:tc>
                    <a:tc>
                      <a:txBody>
                        <a:bodyPr/>
                        <a:lstStyle/>
                        <a:p>
                          <a:r>
                            <a:rPr lang="en-US" dirty="0" smtClean="0"/>
                            <a:t>19</a:t>
                          </a:r>
                          <a:endParaRPr lang="en-US" dirty="0"/>
                        </a:p>
                      </a:txBody>
                      <a:tcPr/>
                    </a:tc>
                    <a:tc>
                      <a:txBody>
                        <a:bodyPr/>
                        <a:lstStyle/>
                        <a:p>
                          <a:r>
                            <a:rPr lang="en-US" dirty="0" smtClean="0"/>
                            <a:t>3</a:t>
                          </a:r>
                          <a:endParaRPr lang="en-US" dirty="0"/>
                        </a:p>
                      </a:txBody>
                      <a:tcPr/>
                    </a:tc>
                    <a:tc>
                      <a:txBody>
                        <a:bodyPr/>
                        <a:lstStyle/>
                        <a:p>
                          <a:r>
                            <a:rPr lang="en-US" dirty="0" smtClean="0"/>
                            <a:t>22</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689796481"/>
                      </a:ext>
                    </a:extLst>
                  </a:tr>
                  <a:tr h="640080">
                    <a:tc>
                      <a:txBody>
                        <a:bodyPr/>
                        <a:lstStyle/>
                        <a:p>
                          <a:endParaRPr lang="en-US" dirty="0"/>
                        </a:p>
                      </a:txBody>
                      <a:tcPr/>
                    </a:tc>
                    <a:tc>
                      <a:txBody>
                        <a:bodyPr/>
                        <a:lstStyle/>
                        <a:p>
                          <a:endParaRPr lang="en-US" dirty="0"/>
                        </a:p>
                      </a:txBody>
                      <a:tcPr/>
                    </a:tc>
                    <a:tc>
                      <a:txBody>
                        <a:bodyPr/>
                        <a:lstStyle/>
                        <a:p>
                          <a:endParaRPr lang="en-US"/>
                        </a:p>
                      </a:txBody>
                      <a:tcPr>
                        <a:blipFill>
                          <a:blip r:embed="rId2"/>
                          <a:stretch>
                            <a:fillRect l="-189767" t="-501905" r="-185581" b="-14286"/>
                          </a:stretch>
                        </a:blipFill>
                      </a:tcPr>
                    </a:tc>
                    <a:tc>
                      <a:txBody>
                        <a:bodyPr/>
                        <a:lstStyle/>
                        <a:p>
                          <a:r>
                            <a:rPr lang="en-US" dirty="0" smtClean="0"/>
                            <a:t>5/4=1.25</a:t>
                          </a:r>
                          <a:endParaRPr lang="en-US" dirty="0"/>
                        </a:p>
                      </a:txBody>
                      <a:tcPr/>
                    </a:tc>
                    <a:tc>
                      <a:txBody>
                        <a:bodyPr/>
                        <a:lstStyle/>
                        <a:p>
                          <a:endParaRPr lang="en-US"/>
                        </a:p>
                      </a:txBody>
                      <a:tcPr>
                        <a:blipFill>
                          <a:blip r:embed="rId2"/>
                          <a:stretch>
                            <a:fillRect l="-430233" t="-501905" r="-63953" b="-14286"/>
                          </a:stretch>
                        </a:blipFill>
                      </a:tcPr>
                    </a:tc>
                    <a:tc>
                      <a:txBody>
                        <a:bodyPr/>
                        <a:lstStyle/>
                        <a:p>
                          <a:r>
                            <a:rPr lang="en-US" dirty="0" smtClean="0"/>
                            <a:t>3/4=.75</a:t>
                          </a:r>
                          <a:endParaRPr lang="en-US" dirty="0"/>
                        </a:p>
                      </a:txBody>
                      <a:tcPr/>
                    </a:tc>
                    <a:extLst>
                      <a:ext uri="{0D108BD9-81ED-4DB2-BD59-A6C34878D82A}">
                        <a16:rowId xmlns:a16="http://schemas.microsoft.com/office/drawing/2014/main" val="1977723137"/>
                      </a:ext>
                    </a:extLst>
                  </a:tr>
                </a:tbl>
              </a:graphicData>
            </a:graphic>
          </p:graphicFrame>
        </mc:Fallback>
      </mc:AlternateContent>
    </p:spTree>
    <p:extLst>
      <p:ext uri="{BB962C8B-B14F-4D97-AF65-F5344CB8AC3E}">
        <p14:creationId xmlns:p14="http://schemas.microsoft.com/office/powerpoint/2010/main" val="34922164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Loss function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dirty="0" smtClean="0"/>
                  <a:t>Loss or cost function calculates the loss or difference when using a specific value for parameters or weights (e.g., here m and c are weights or parameters)</a:t>
                </a:r>
              </a:p>
              <a:p>
                <a:r>
                  <a:rPr lang="en-US" dirty="0" smtClean="0"/>
                  <a:t>Mathematically, we can write our loss function as presented in previous slide as  </a:t>
                </a:r>
              </a:p>
              <a:p>
                <a:pPr lvl="1"/>
                <a:r>
                  <a:rPr lang="en-US" dirty="0" smtClean="0"/>
                  <a:t> </a:t>
                </a:r>
                <a14:m>
                  <m:oMath xmlns:m="http://schemas.openxmlformats.org/officeDocument/2006/math">
                    <m:nary>
                      <m:naryPr>
                        <m:chr m:val="∑"/>
                        <m:limLoc m:val="undOvr"/>
                        <m:ctrlPr>
                          <a:rPr lang="en-US" b="1" i="1">
                            <a:latin typeface="Cambria Math" panose="02040503050406030204" pitchFamily="18" charset="0"/>
                          </a:rPr>
                        </m:ctrlPr>
                      </m:naryPr>
                      <m:sub>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𝟏</m:t>
                        </m:r>
                      </m:sub>
                      <m:sup>
                        <m:r>
                          <a:rPr lang="en-US" b="1" i="1">
                            <a:latin typeface="Cambria Math" panose="02040503050406030204" pitchFamily="18" charset="0"/>
                          </a:rPr>
                          <m:t>𝒎</m:t>
                        </m:r>
                      </m:sup>
                      <m:e>
                        <m:sSup>
                          <m:sSupPr>
                            <m:ctrlPr>
                              <a:rPr lang="en-US" b="1" i="1">
                                <a:latin typeface="Cambria Math" panose="02040503050406030204" pitchFamily="18" charset="0"/>
                              </a:rPr>
                            </m:ctrlPr>
                          </m:sSupPr>
                          <m:e>
                            <m:d>
                              <m:dPr>
                                <m:ctrlPr>
                                  <a:rPr lang="en-US" b="1" i="1">
                                    <a:latin typeface="Cambria Math" panose="02040503050406030204" pitchFamily="18" charset="0"/>
                                  </a:rPr>
                                </m:ctrlPr>
                              </m:dPr>
                              <m:e>
                                <m:d>
                                  <m:dPr>
                                    <m:ctrlPr>
                                      <a:rPr lang="en-US" b="1" i="1">
                                        <a:latin typeface="Cambria Math" panose="02040503050406030204" pitchFamily="18" charset="0"/>
                                      </a:rPr>
                                    </m:ctrlPr>
                                  </m:dPr>
                                  <m:e>
                                    <m:r>
                                      <a:rPr lang="en-US" b="1" i="1">
                                        <a:latin typeface="Cambria Math" panose="02040503050406030204" pitchFamily="18" charset="0"/>
                                      </a:rPr>
                                      <m:t>𝒎</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m:t>
                                        </m:r>
                                        <m:r>
                                          <a:rPr lang="en-US" b="1" i="1">
                                            <a:latin typeface="Cambria Math" panose="02040503050406030204" pitchFamily="18" charset="0"/>
                                          </a:rPr>
                                          <m:t>𝒊</m:t>
                                        </m:r>
                                        <m:r>
                                          <a:rPr lang="en-US" b="1" i="1">
                                            <a:latin typeface="Cambria Math" panose="02040503050406030204" pitchFamily="18" charset="0"/>
                                          </a:rPr>
                                          <m:t>)</m:t>
                                        </m:r>
                                      </m:sup>
                                    </m:sSup>
                                    <m:r>
                                      <a:rPr lang="en-US" b="1" i="1">
                                        <a:latin typeface="Cambria Math" panose="02040503050406030204" pitchFamily="18" charset="0"/>
                                      </a:rPr>
                                      <m:t>+</m:t>
                                    </m:r>
                                    <m:r>
                                      <a:rPr lang="en-US" b="1" i="1">
                                        <a:latin typeface="Cambria Math" panose="02040503050406030204" pitchFamily="18" charset="0"/>
                                      </a:rPr>
                                      <m:t>𝒄</m:t>
                                    </m:r>
                                  </m:e>
                                </m:d>
                                <m:r>
                                  <a:rPr lang="en-US" b="1" i="1">
                                    <a:latin typeface="Cambria Math" panose="02040503050406030204" pitchFamily="18" charset="0"/>
                                  </a:rPr>
                                  <m:t>− </m:t>
                                </m:r>
                                <m:sSup>
                                  <m:sSupPr>
                                    <m:ctrlPr>
                                      <a:rPr lang="en-US" b="1" i="1">
                                        <a:latin typeface="Cambria Math" panose="02040503050406030204" pitchFamily="18" charset="0"/>
                                      </a:rPr>
                                    </m:ctrlPr>
                                  </m:sSupPr>
                                  <m:e>
                                    <m:r>
                                      <a:rPr lang="en-US" b="1" i="1">
                                        <a:latin typeface="Cambria Math" panose="02040503050406030204" pitchFamily="18" charset="0"/>
                                      </a:rPr>
                                      <m:t>𝒚</m:t>
                                    </m:r>
                                  </m:e>
                                  <m:sup>
                                    <m:r>
                                      <a:rPr lang="en-US" b="1" i="1">
                                        <a:latin typeface="Cambria Math" panose="02040503050406030204" pitchFamily="18" charset="0"/>
                                      </a:rPr>
                                      <m:t>(</m:t>
                                    </m:r>
                                    <m:r>
                                      <a:rPr lang="en-US" b="1" i="1">
                                        <a:latin typeface="Cambria Math" panose="02040503050406030204" pitchFamily="18" charset="0"/>
                                      </a:rPr>
                                      <m:t>𝒊</m:t>
                                    </m:r>
                                    <m:r>
                                      <a:rPr lang="en-US" b="1" i="1">
                                        <a:latin typeface="Cambria Math" panose="02040503050406030204" pitchFamily="18" charset="0"/>
                                      </a:rPr>
                                      <m:t>)</m:t>
                                    </m:r>
                                  </m:sup>
                                </m:sSup>
                                <m:r>
                                  <a:rPr lang="en-US" b="1" i="1">
                                    <a:latin typeface="Cambria Math" panose="02040503050406030204" pitchFamily="18" charset="0"/>
                                  </a:rPr>
                                  <m:t> </m:t>
                                </m:r>
                              </m:e>
                            </m:d>
                          </m:e>
                          <m:sup/>
                        </m:sSup>
                      </m:e>
                    </m:nary>
                  </m:oMath>
                </a14:m>
                <a:r>
                  <a:rPr lang="en-US" dirty="0" smtClean="0"/>
                  <a:t> or  </a:t>
                </a:r>
                <a14:m>
                  <m:oMath xmlns:m="http://schemas.openxmlformats.org/officeDocument/2006/math">
                    <m:nary>
                      <m:naryPr>
                        <m:chr m:val="∑"/>
                        <m:limLoc m:val="undOvr"/>
                        <m:ctrlPr>
                          <a:rPr lang="en-US" b="1" i="1">
                            <a:latin typeface="Cambria Math" panose="02040503050406030204" pitchFamily="18" charset="0"/>
                          </a:rPr>
                        </m:ctrlPr>
                      </m:naryPr>
                      <m:sub>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𝟏</m:t>
                        </m:r>
                      </m:sub>
                      <m:sup>
                        <m:r>
                          <a:rPr lang="en-US" b="1" i="1">
                            <a:latin typeface="Cambria Math" panose="02040503050406030204" pitchFamily="18" charset="0"/>
                          </a:rPr>
                          <m:t>𝒎</m:t>
                        </m:r>
                      </m:sup>
                      <m:e>
                        <m:sSup>
                          <m:sSupPr>
                            <m:ctrlPr>
                              <a:rPr lang="en-US" b="1" i="1">
                                <a:latin typeface="Cambria Math" panose="02040503050406030204" pitchFamily="18" charset="0"/>
                              </a:rPr>
                            </m:ctrlPr>
                          </m:sSupPr>
                          <m:e>
                            <m:d>
                              <m:dPr>
                                <m:ctrlPr>
                                  <a:rPr lang="en-US" b="1" i="1">
                                    <a:latin typeface="Cambria Math" panose="02040503050406030204" pitchFamily="18" charset="0"/>
                                  </a:rPr>
                                </m:ctrlPr>
                              </m:dPr>
                              <m:e>
                                <m:d>
                                  <m:dPr>
                                    <m:ctrlPr>
                                      <a:rPr lang="en-US" b="1" i="1">
                                        <a:latin typeface="Cambria Math" panose="02040503050406030204" pitchFamily="18" charset="0"/>
                                      </a:rPr>
                                    </m:ctrlPr>
                                  </m:dPr>
                                  <m:e>
                                    <m:r>
                                      <a:rPr lang="en-US" b="1" i="1">
                                        <a:latin typeface="Cambria Math" panose="02040503050406030204" pitchFamily="18" charset="0"/>
                                      </a:rPr>
                                      <m:t>𝒎</m:t>
                                    </m:r>
                                    <m:r>
                                      <a:rPr lang="en-US" b="1" i="1">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 [</m:t>
                                    </m:r>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𝒄</m:t>
                                    </m:r>
                                  </m:e>
                                </m:d>
                                <m:r>
                                  <a:rPr lang="en-US" b="1" i="1">
                                    <a:latin typeface="Cambria Math" panose="02040503050406030204" pitchFamily="18" charset="0"/>
                                  </a:rPr>
                                  <m:t>− </m:t>
                                </m:r>
                                <m:r>
                                  <a:rPr lang="en-US" b="1" i="1">
                                    <a:latin typeface="Cambria Math" panose="02040503050406030204" pitchFamily="18" charset="0"/>
                                  </a:rPr>
                                  <m:t>𝒚</m:t>
                                </m:r>
                                <m:r>
                                  <a:rPr lang="en-US" b="1" i="1">
                                    <a:latin typeface="Cambria Math" panose="02040503050406030204" pitchFamily="18" charset="0"/>
                                  </a:rPr>
                                  <m:t> [</m:t>
                                </m:r>
                                <m:r>
                                  <a:rPr lang="en-US" b="1" i="1">
                                    <a:latin typeface="Cambria Math" panose="02040503050406030204" pitchFamily="18" charset="0"/>
                                  </a:rPr>
                                  <m:t>𝒊</m:t>
                                </m:r>
                                <m:r>
                                  <a:rPr lang="en-US" b="1" i="1">
                                    <a:latin typeface="Cambria Math" panose="02040503050406030204" pitchFamily="18" charset="0"/>
                                  </a:rPr>
                                  <m:t>] </m:t>
                                </m:r>
                              </m:e>
                            </m:d>
                          </m:e>
                          <m:sup/>
                        </m:sSup>
                      </m:e>
                    </m:nary>
                  </m:oMath>
                </a14:m>
                <a:endParaRPr lang="en-US" dirty="0" smtClean="0"/>
              </a:p>
              <a:p>
                <a:pPr lvl="2"/>
                <a:r>
                  <a:rPr lang="en-US" dirty="0" smtClean="0"/>
                  <a:t>However, h(x) – y may prove wrong, when values cancel out each other, </a:t>
                </a:r>
              </a:p>
              <a:p>
                <a:pPr lvl="3"/>
                <a:r>
                  <a:rPr lang="en-US" dirty="0" smtClean="0"/>
                  <a:t>E.g.,  { (5, 15) , (10, 15)}, if we choose m = 2, and c = 0, then</a:t>
                </a:r>
              </a:p>
              <a:p>
                <a:pPr lvl="4"/>
                <a:r>
                  <a:rPr lang="en-US" dirty="0" smtClean="0"/>
                  <a:t>5*2 + 0 = 10,  10 * 2 + 0 = 20</a:t>
                </a:r>
              </a:p>
              <a:p>
                <a:pPr lvl="4"/>
                <a:r>
                  <a:rPr lang="en-US" dirty="0"/>
                  <a:t>h</a:t>
                </a:r>
                <a:r>
                  <a:rPr lang="en-US" dirty="0" smtClean="0"/>
                  <a:t>(x[1]) = -5,  h(x[2]) = 5</a:t>
                </a:r>
              </a:p>
              <a:p>
                <a:pPr lvl="4"/>
                <a:r>
                  <a:rPr lang="en-US" dirty="0" smtClean="0"/>
                  <a:t>-5 + 5 = 0</a:t>
                </a:r>
              </a:p>
              <a:p>
                <a:pPr lvl="5"/>
                <a:r>
                  <a:rPr lang="en-US" dirty="0" smtClean="0"/>
                  <a:t>The loss function shows 0 error, but in reality, the error was +- 5</a:t>
                </a:r>
              </a:p>
              <a:p>
                <a:pPr lvl="2"/>
                <a:r>
                  <a:rPr lang="en-US" dirty="0" smtClean="0"/>
                  <a:t>So to cancel out this effect, we take square of the expression  </a:t>
                </a:r>
                <a14:m>
                  <m:oMath xmlns:m="http://schemas.openxmlformats.org/officeDocument/2006/math">
                    <m:d>
                      <m:dPr>
                        <m:ctrlPr>
                          <a:rPr lang="en-US" b="1" i="1">
                            <a:latin typeface="Cambria Math" panose="02040503050406030204" pitchFamily="18" charset="0"/>
                          </a:rPr>
                        </m:ctrlPr>
                      </m:dPr>
                      <m:e>
                        <m:r>
                          <a:rPr lang="en-US" b="1" i="1">
                            <a:latin typeface="Cambria Math" panose="02040503050406030204" pitchFamily="18" charset="0"/>
                          </a:rPr>
                          <m:t>𝒎</m:t>
                        </m:r>
                        <m:r>
                          <a:rPr lang="en-US" b="1" i="1">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 [</m:t>
                        </m:r>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𝒄</m:t>
                        </m:r>
                      </m:e>
                    </m:d>
                    <m:r>
                      <a:rPr lang="en-US" b="1" i="1">
                        <a:latin typeface="Cambria Math" panose="02040503050406030204" pitchFamily="18" charset="0"/>
                      </a:rPr>
                      <m:t>− </m:t>
                    </m:r>
                    <m:r>
                      <a:rPr lang="en-US" b="1" i="1">
                        <a:latin typeface="Cambria Math" panose="02040503050406030204" pitchFamily="18" charset="0"/>
                      </a:rPr>
                      <m:t>𝒚</m:t>
                    </m:r>
                    <m:r>
                      <a:rPr lang="en-US" b="1" i="1">
                        <a:latin typeface="Cambria Math" panose="02040503050406030204" pitchFamily="18" charset="0"/>
                      </a:rPr>
                      <m:t> [</m:t>
                    </m:r>
                    <m:r>
                      <a:rPr lang="en-US" b="1" i="1">
                        <a:latin typeface="Cambria Math" panose="02040503050406030204" pitchFamily="18" charset="0"/>
                      </a:rPr>
                      <m:t>𝒊</m:t>
                    </m:r>
                    <m:r>
                      <a:rPr lang="en-US" b="1" i="1">
                        <a:latin typeface="Cambria Math" panose="02040503050406030204" pitchFamily="18" charset="0"/>
                      </a:rPr>
                      <m:t>] </m:t>
                    </m:r>
                  </m:oMath>
                </a14:m>
                <a:r>
                  <a:rPr lang="en-US" dirty="0" smtClean="0"/>
                  <a:t>)</a:t>
                </a:r>
              </a:p>
              <a:p>
                <a:pPr lvl="2"/>
                <a:r>
                  <a:rPr lang="en-US" dirty="0" smtClean="0"/>
                  <a:t>To cater square, we can take a square root as well, i.e. ½</a:t>
                </a:r>
              </a:p>
              <a:p>
                <a:pPr lvl="2"/>
                <a:r>
                  <a:rPr lang="en-US" dirty="0" smtClean="0"/>
                  <a:t>For average, we use 1/m, and resultant loss function becomes</a:t>
                </a:r>
              </a:p>
              <a:p>
                <a:pPr lvl="2"/>
                <a:r>
                  <a:rPr lang="en-US" dirty="0"/>
                  <a:t> </a:t>
                </a:r>
                <a14:m>
                  <m:oMath xmlns:m="http://schemas.openxmlformats.org/officeDocument/2006/math">
                    <m:f>
                      <m:fPr>
                        <m:ctrlPr>
                          <a:rPr lang="en-US" sz="2100" b="1" i="1">
                            <a:latin typeface="Cambria Math" panose="02040503050406030204" pitchFamily="18" charset="0"/>
                          </a:rPr>
                        </m:ctrlPr>
                      </m:fPr>
                      <m:num>
                        <m:r>
                          <a:rPr lang="en-US" sz="2100" b="1" i="1">
                            <a:latin typeface="Cambria Math" panose="02040503050406030204" pitchFamily="18" charset="0"/>
                          </a:rPr>
                          <m:t>𝟏</m:t>
                        </m:r>
                      </m:num>
                      <m:den>
                        <m:r>
                          <a:rPr lang="en-US" sz="2100" b="1" i="1">
                            <a:latin typeface="Cambria Math" panose="02040503050406030204" pitchFamily="18" charset="0"/>
                          </a:rPr>
                          <m:t>𝟐</m:t>
                        </m:r>
                        <m:r>
                          <a:rPr lang="en-US" sz="2100" b="1" i="1">
                            <a:latin typeface="Cambria Math" panose="02040503050406030204" pitchFamily="18" charset="0"/>
                          </a:rPr>
                          <m:t>𝒎</m:t>
                        </m:r>
                      </m:den>
                    </m:f>
                    <m:r>
                      <a:rPr lang="en-US" sz="2100" b="1" i="1">
                        <a:latin typeface="Cambria Math" panose="02040503050406030204" pitchFamily="18" charset="0"/>
                      </a:rPr>
                      <m:t> </m:t>
                    </m:r>
                    <m:nary>
                      <m:naryPr>
                        <m:chr m:val="∑"/>
                        <m:limLoc m:val="undOvr"/>
                        <m:ctrlPr>
                          <a:rPr lang="en-US" sz="2100" b="1" i="1">
                            <a:latin typeface="Cambria Math" panose="02040503050406030204" pitchFamily="18" charset="0"/>
                          </a:rPr>
                        </m:ctrlPr>
                      </m:naryPr>
                      <m:sub>
                        <m:r>
                          <a:rPr lang="en-US" sz="2100" b="1" i="1">
                            <a:latin typeface="Cambria Math" panose="02040503050406030204" pitchFamily="18" charset="0"/>
                          </a:rPr>
                          <m:t>𝒊</m:t>
                        </m:r>
                        <m:r>
                          <a:rPr lang="en-US" sz="2100" b="1" i="1">
                            <a:latin typeface="Cambria Math" panose="02040503050406030204" pitchFamily="18" charset="0"/>
                          </a:rPr>
                          <m:t>=</m:t>
                        </m:r>
                        <m:r>
                          <a:rPr lang="en-US" sz="2100" b="1" i="1">
                            <a:latin typeface="Cambria Math" panose="02040503050406030204" pitchFamily="18" charset="0"/>
                          </a:rPr>
                          <m:t>𝟏</m:t>
                        </m:r>
                      </m:sub>
                      <m:sup>
                        <m:r>
                          <a:rPr lang="en-US" sz="2100" b="1" i="1">
                            <a:latin typeface="Cambria Math" panose="02040503050406030204" pitchFamily="18" charset="0"/>
                          </a:rPr>
                          <m:t>𝒎</m:t>
                        </m:r>
                      </m:sup>
                      <m:e>
                        <m:sSup>
                          <m:sSupPr>
                            <m:ctrlPr>
                              <a:rPr lang="en-US" sz="2100" b="1" i="1">
                                <a:latin typeface="Cambria Math" panose="02040503050406030204" pitchFamily="18" charset="0"/>
                              </a:rPr>
                            </m:ctrlPr>
                          </m:sSupPr>
                          <m:e>
                            <m:d>
                              <m:dPr>
                                <m:ctrlPr>
                                  <a:rPr lang="en-US" sz="2100" b="1" i="1">
                                    <a:latin typeface="Cambria Math" panose="02040503050406030204" pitchFamily="18" charset="0"/>
                                  </a:rPr>
                                </m:ctrlPr>
                              </m:dPr>
                              <m:e>
                                <m:d>
                                  <m:dPr>
                                    <m:ctrlPr>
                                      <a:rPr lang="en-US" sz="2100" b="1" i="1">
                                        <a:latin typeface="Cambria Math" panose="02040503050406030204" pitchFamily="18" charset="0"/>
                                      </a:rPr>
                                    </m:ctrlPr>
                                  </m:dPr>
                                  <m:e>
                                    <m:r>
                                      <a:rPr lang="en-US" sz="2100" b="1" i="1">
                                        <a:latin typeface="Cambria Math" panose="02040503050406030204" pitchFamily="18" charset="0"/>
                                      </a:rPr>
                                      <m:t>𝒎</m:t>
                                    </m:r>
                                    <m:sSup>
                                      <m:sSupPr>
                                        <m:ctrlPr>
                                          <a:rPr lang="en-US" sz="2100" b="1" i="1">
                                            <a:latin typeface="Cambria Math" panose="02040503050406030204" pitchFamily="18" charset="0"/>
                                          </a:rPr>
                                        </m:ctrlPr>
                                      </m:sSupPr>
                                      <m:e>
                                        <m:r>
                                          <a:rPr lang="en-US" sz="2100" b="1" i="1">
                                            <a:latin typeface="Cambria Math" panose="02040503050406030204" pitchFamily="18" charset="0"/>
                                          </a:rPr>
                                          <m:t>𝒙</m:t>
                                        </m:r>
                                      </m:e>
                                      <m:sup>
                                        <m:r>
                                          <a:rPr lang="en-US" sz="2100" b="1" i="1">
                                            <a:latin typeface="Cambria Math" panose="02040503050406030204" pitchFamily="18" charset="0"/>
                                          </a:rPr>
                                          <m:t>(</m:t>
                                        </m:r>
                                        <m:r>
                                          <a:rPr lang="en-US" sz="2100" b="1" i="1">
                                            <a:latin typeface="Cambria Math" panose="02040503050406030204" pitchFamily="18" charset="0"/>
                                          </a:rPr>
                                          <m:t>𝒊</m:t>
                                        </m:r>
                                        <m:r>
                                          <a:rPr lang="en-US" sz="2100" b="1" i="1">
                                            <a:latin typeface="Cambria Math" panose="02040503050406030204" pitchFamily="18" charset="0"/>
                                          </a:rPr>
                                          <m:t>)</m:t>
                                        </m:r>
                                      </m:sup>
                                    </m:sSup>
                                    <m:r>
                                      <a:rPr lang="en-US" sz="2100" b="1" i="1">
                                        <a:latin typeface="Cambria Math" panose="02040503050406030204" pitchFamily="18" charset="0"/>
                                      </a:rPr>
                                      <m:t>+</m:t>
                                    </m:r>
                                    <m:r>
                                      <a:rPr lang="en-US" sz="2100" b="1" i="1">
                                        <a:latin typeface="Cambria Math" panose="02040503050406030204" pitchFamily="18" charset="0"/>
                                      </a:rPr>
                                      <m:t>𝒄</m:t>
                                    </m:r>
                                  </m:e>
                                </m:d>
                                <m:r>
                                  <a:rPr lang="en-US" sz="2100" b="1" i="1">
                                    <a:latin typeface="Cambria Math" panose="02040503050406030204" pitchFamily="18" charset="0"/>
                                  </a:rPr>
                                  <m:t>− </m:t>
                                </m:r>
                                <m:sSup>
                                  <m:sSupPr>
                                    <m:ctrlPr>
                                      <a:rPr lang="en-US" sz="2100" b="1" i="1">
                                        <a:latin typeface="Cambria Math" panose="02040503050406030204" pitchFamily="18" charset="0"/>
                                      </a:rPr>
                                    </m:ctrlPr>
                                  </m:sSupPr>
                                  <m:e>
                                    <m:r>
                                      <a:rPr lang="en-US" sz="2100" b="1" i="1">
                                        <a:latin typeface="Cambria Math" panose="02040503050406030204" pitchFamily="18" charset="0"/>
                                      </a:rPr>
                                      <m:t>𝒚</m:t>
                                    </m:r>
                                  </m:e>
                                  <m:sup>
                                    <m:r>
                                      <a:rPr lang="en-US" sz="2100" b="1" i="1">
                                        <a:latin typeface="Cambria Math" panose="02040503050406030204" pitchFamily="18" charset="0"/>
                                      </a:rPr>
                                      <m:t>(</m:t>
                                    </m:r>
                                    <m:r>
                                      <a:rPr lang="en-US" sz="2100" b="1" i="1">
                                        <a:latin typeface="Cambria Math" panose="02040503050406030204" pitchFamily="18" charset="0"/>
                                      </a:rPr>
                                      <m:t>𝒊</m:t>
                                    </m:r>
                                    <m:r>
                                      <a:rPr lang="en-US" sz="2100" b="1" i="1">
                                        <a:latin typeface="Cambria Math" panose="02040503050406030204" pitchFamily="18" charset="0"/>
                                      </a:rPr>
                                      <m:t>)</m:t>
                                    </m:r>
                                  </m:sup>
                                </m:sSup>
                                <m:r>
                                  <a:rPr lang="en-US" sz="2100" b="1" i="1">
                                    <a:latin typeface="Cambria Math" panose="02040503050406030204" pitchFamily="18" charset="0"/>
                                  </a:rPr>
                                  <m:t> </m:t>
                                </m:r>
                              </m:e>
                            </m:d>
                          </m:e>
                          <m:sup>
                            <m:r>
                              <a:rPr lang="en-US" sz="2100" b="1" i="1">
                                <a:latin typeface="Cambria Math" panose="02040503050406030204" pitchFamily="18" charset="0"/>
                              </a:rPr>
                              <m:t>𝟐</m:t>
                            </m:r>
                          </m:sup>
                        </m:sSup>
                      </m:e>
                    </m:nary>
                  </m:oMath>
                </a14:m>
                <a:r>
                  <a:rPr lang="en-US" dirty="0"/>
                  <a:t>  </a:t>
                </a:r>
                <a:r>
                  <a:rPr lang="en-US" dirty="0" smtClean="0"/>
                  <a:t>or  </a:t>
                </a:r>
                <a14:m>
                  <m:oMath xmlns:m="http://schemas.openxmlformats.org/officeDocument/2006/math">
                    <m:f>
                      <m:fPr>
                        <m:ctrlPr>
                          <a:rPr lang="en-US" sz="2100" b="1" i="1">
                            <a:latin typeface="Cambria Math" panose="02040503050406030204" pitchFamily="18" charset="0"/>
                          </a:rPr>
                        </m:ctrlPr>
                      </m:fPr>
                      <m:num>
                        <m:r>
                          <a:rPr lang="en-US" sz="2100" b="1" i="1">
                            <a:latin typeface="Cambria Math" panose="02040503050406030204" pitchFamily="18" charset="0"/>
                          </a:rPr>
                          <m:t>𝟏</m:t>
                        </m:r>
                      </m:num>
                      <m:den>
                        <m:r>
                          <a:rPr lang="en-US" sz="2100" b="1" i="1">
                            <a:latin typeface="Cambria Math" panose="02040503050406030204" pitchFamily="18" charset="0"/>
                          </a:rPr>
                          <m:t>𝟐</m:t>
                        </m:r>
                        <m:r>
                          <a:rPr lang="en-US" sz="2100" b="1" i="1">
                            <a:latin typeface="Cambria Math" panose="02040503050406030204" pitchFamily="18" charset="0"/>
                          </a:rPr>
                          <m:t>𝒎</m:t>
                        </m:r>
                      </m:den>
                    </m:f>
                    <m:r>
                      <a:rPr lang="en-US" sz="2100" b="1" i="1">
                        <a:latin typeface="Cambria Math" panose="02040503050406030204" pitchFamily="18" charset="0"/>
                      </a:rPr>
                      <m:t> </m:t>
                    </m:r>
                    <m:nary>
                      <m:naryPr>
                        <m:chr m:val="∑"/>
                        <m:limLoc m:val="undOvr"/>
                        <m:ctrlPr>
                          <a:rPr lang="en-US" sz="2100" b="1" i="1">
                            <a:latin typeface="Cambria Math" panose="02040503050406030204" pitchFamily="18" charset="0"/>
                          </a:rPr>
                        </m:ctrlPr>
                      </m:naryPr>
                      <m:sub>
                        <m:r>
                          <a:rPr lang="en-US" sz="2100" b="1" i="1">
                            <a:latin typeface="Cambria Math" panose="02040503050406030204" pitchFamily="18" charset="0"/>
                          </a:rPr>
                          <m:t>𝒊</m:t>
                        </m:r>
                        <m:r>
                          <a:rPr lang="en-US" sz="2100" b="1" i="1">
                            <a:latin typeface="Cambria Math" panose="02040503050406030204" pitchFamily="18" charset="0"/>
                          </a:rPr>
                          <m:t>=</m:t>
                        </m:r>
                        <m:r>
                          <a:rPr lang="en-US" sz="2100" b="1" i="1">
                            <a:latin typeface="Cambria Math" panose="02040503050406030204" pitchFamily="18" charset="0"/>
                          </a:rPr>
                          <m:t>𝟏</m:t>
                        </m:r>
                      </m:sub>
                      <m:sup>
                        <m:r>
                          <a:rPr lang="en-US" sz="2100" b="1" i="1">
                            <a:latin typeface="Cambria Math" panose="02040503050406030204" pitchFamily="18" charset="0"/>
                          </a:rPr>
                          <m:t>𝒎</m:t>
                        </m:r>
                      </m:sup>
                      <m:e>
                        <m:sSup>
                          <m:sSupPr>
                            <m:ctrlPr>
                              <a:rPr lang="en-US" sz="2100" b="1" i="1">
                                <a:latin typeface="Cambria Math" panose="02040503050406030204" pitchFamily="18" charset="0"/>
                              </a:rPr>
                            </m:ctrlPr>
                          </m:sSupPr>
                          <m:e>
                            <m:d>
                              <m:dPr>
                                <m:ctrlPr>
                                  <a:rPr lang="en-US" sz="2100" b="1" i="1">
                                    <a:latin typeface="Cambria Math" panose="02040503050406030204" pitchFamily="18" charset="0"/>
                                  </a:rPr>
                                </m:ctrlPr>
                              </m:dPr>
                              <m:e>
                                <m:d>
                                  <m:dPr>
                                    <m:ctrlPr>
                                      <a:rPr lang="en-US" sz="2100" b="1" i="1">
                                        <a:latin typeface="Cambria Math" panose="02040503050406030204" pitchFamily="18" charset="0"/>
                                      </a:rPr>
                                    </m:ctrlPr>
                                  </m:dPr>
                                  <m:e>
                                    <m:r>
                                      <a:rPr lang="en-US" sz="2100" b="1" i="1">
                                        <a:latin typeface="Cambria Math" panose="02040503050406030204" pitchFamily="18" charset="0"/>
                                      </a:rPr>
                                      <m:t>𝒎</m:t>
                                    </m:r>
                                    <m:r>
                                      <a:rPr lang="en-US" sz="2100" b="1" i="1">
                                        <a:latin typeface="Cambria Math" panose="02040503050406030204" pitchFamily="18" charset="0"/>
                                      </a:rPr>
                                      <m:t>∗ </m:t>
                                    </m:r>
                                    <m:r>
                                      <a:rPr lang="en-US" sz="2100" b="1" i="1">
                                        <a:latin typeface="Cambria Math" panose="02040503050406030204" pitchFamily="18" charset="0"/>
                                      </a:rPr>
                                      <m:t>𝒙</m:t>
                                    </m:r>
                                    <m:r>
                                      <a:rPr lang="en-US" sz="2100" b="1" i="1">
                                        <a:latin typeface="Cambria Math" panose="02040503050406030204" pitchFamily="18" charset="0"/>
                                      </a:rPr>
                                      <m:t> [</m:t>
                                    </m:r>
                                    <m:r>
                                      <a:rPr lang="en-US" sz="2100" b="1" i="1">
                                        <a:latin typeface="Cambria Math" panose="02040503050406030204" pitchFamily="18" charset="0"/>
                                      </a:rPr>
                                      <m:t>𝒊</m:t>
                                    </m:r>
                                    <m:r>
                                      <a:rPr lang="en-US" sz="2100" b="1" i="1">
                                        <a:latin typeface="Cambria Math" panose="02040503050406030204" pitchFamily="18" charset="0"/>
                                      </a:rPr>
                                      <m:t>]+</m:t>
                                    </m:r>
                                    <m:r>
                                      <a:rPr lang="en-US" sz="2100" b="1" i="1">
                                        <a:latin typeface="Cambria Math" panose="02040503050406030204" pitchFamily="18" charset="0"/>
                                      </a:rPr>
                                      <m:t>𝒄</m:t>
                                    </m:r>
                                  </m:e>
                                </m:d>
                                <m:r>
                                  <a:rPr lang="en-US" sz="2100" b="1" i="1">
                                    <a:latin typeface="Cambria Math" panose="02040503050406030204" pitchFamily="18" charset="0"/>
                                  </a:rPr>
                                  <m:t>− </m:t>
                                </m:r>
                                <m:r>
                                  <a:rPr lang="en-US" sz="2100" b="1" i="1">
                                    <a:latin typeface="Cambria Math" panose="02040503050406030204" pitchFamily="18" charset="0"/>
                                  </a:rPr>
                                  <m:t>𝒚</m:t>
                                </m:r>
                                <m:r>
                                  <a:rPr lang="en-US" sz="2100" b="1" i="1">
                                    <a:latin typeface="Cambria Math" panose="02040503050406030204" pitchFamily="18" charset="0"/>
                                  </a:rPr>
                                  <m:t> [</m:t>
                                </m:r>
                                <m:r>
                                  <a:rPr lang="en-US" sz="2100" b="1" i="1">
                                    <a:latin typeface="Cambria Math" panose="02040503050406030204" pitchFamily="18" charset="0"/>
                                  </a:rPr>
                                  <m:t>𝒊</m:t>
                                </m:r>
                                <m:r>
                                  <a:rPr lang="en-US" sz="2100" b="1" i="1">
                                    <a:latin typeface="Cambria Math" panose="02040503050406030204" pitchFamily="18" charset="0"/>
                                  </a:rPr>
                                  <m:t>] </m:t>
                                </m:r>
                              </m:e>
                            </m:d>
                          </m:e>
                          <m:sup>
                            <m:r>
                              <a:rPr lang="en-US" sz="2100" b="1" i="1">
                                <a:latin typeface="Cambria Math" panose="02040503050406030204" pitchFamily="18" charset="0"/>
                              </a:rPr>
                              <m:t>𝟐</m:t>
                            </m:r>
                          </m:sup>
                        </m:sSup>
                      </m:e>
                    </m:nary>
                  </m:oMath>
                </a14:m>
                <a:r>
                  <a:rPr lang="en-US" sz="2100" dirty="0" smtClean="0"/>
                  <a:t>  </a:t>
                </a:r>
              </a:p>
              <a:p>
                <a:pPr lvl="2"/>
                <a:r>
                  <a:rPr lang="en-US" sz="2100" dirty="0" smtClean="0"/>
                  <a:t>This is called squared error function.</a:t>
                </a:r>
                <a:endParaRPr lang="en-US"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3" t="-413" b="-688"/>
                </a:stretch>
              </a:blipFill>
            </p:spPr>
            <p:txBody>
              <a:bodyPr/>
              <a:lstStyle/>
              <a:p>
                <a:r>
                  <a:rPr lang="en-US">
                    <a:noFill/>
                  </a:rPr>
                  <a:t> </a:t>
                </a:r>
              </a:p>
            </p:txBody>
          </p:sp>
        </mc:Fallback>
      </mc:AlternateContent>
    </p:spTree>
    <p:extLst>
      <p:ext uri="{BB962C8B-B14F-4D97-AF65-F5344CB8AC3E}">
        <p14:creationId xmlns:p14="http://schemas.microsoft.com/office/powerpoint/2010/main" val="9479222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27836" t="33302" r="38104" b="58518"/>
          <a:stretch/>
        </p:blipFill>
        <p:spPr>
          <a:xfrm>
            <a:off x="2236834" y="164970"/>
            <a:ext cx="5757097" cy="77771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819" y="1747003"/>
            <a:ext cx="6229350" cy="352425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1954493" y="873336"/>
                <a:ext cx="8653635" cy="568617"/>
              </a:xfrm>
              <a:prstGeom prst="rect">
                <a:avLst/>
              </a:prstGeom>
            </p:spPr>
            <p:txBody>
              <a:bodyPr wrap="square">
                <a:spAutoFit/>
              </a:bodyPr>
              <a:lstStyle/>
              <a:p>
                <a:r>
                  <a:rPr lang="en-US" dirty="0" smtClean="0">
                    <a:latin typeface="Times New Roman" panose="02020603050405020304" pitchFamily="18" charset="0"/>
                    <a:ea typeface="Times New Roman" panose="02020603050405020304" pitchFamily="18" charset="0"/>
                  </a:rPr>
                  <a:t> </a:t>
                </a:r>
                <a14:m>
                  <m:oMath xmlns:m="http://schemas.openxmlformats.org/officeDocument/2006/math">
                    <m:f>
                      <m:fPr>
                        <m:ctrlPr>
                          <a:rPr lang="en-US" b="1" i="1">
                            <a:latin typeface="Cambria Math" panose="02040503050406030204" pitchFamily="18" charset="0"/>
                            <a:ea typeface="Times New Roman" panose="02020603050405020304" pitchFamily="18" charset="0"/>
                            <a:cs typeface="Times New Roman" panose="02020603050405020304" pitchFamily="18" charset="0"/>
                          </a:rPr>
                        </m:ctrlPr>
                      </m:fPr>
                      <m:num>
                        <m:r>
                          <a:rPr lang="en-US" b="1" i="1">
                            <a:latin typeface="Cambria Math" panose="02040503050406030204" pitchFamily="18" charset="0"/>
                            <a:ea typeface="Times New Roman" panose="02020603050405020304" pitchFamily="18" charset="0"/>
                            <a:cs typeface="Times New Roman" panose="02020603050405020304" pitchFamily="18" charset="0"/>
                          </a:rPr>
                          <m:t>𝟏</m:t>
                        </m:r>
                      </m:num>
                      <m:den>
                        <m:r>
                          <a:rPr lang="en-US" b="1" i="1">
                            <a:latin typeface="Cambria Math" panose="02040503050406030204" pitchFamily="18" charset="0"/>
                            <a:ea typeface="Times New Roman" panose="02020603050405020304" pitchFamily="18" charset="0"/>
                            <a:cs typeface="Times New Roman" panose="02020603050405020304" pitchFamily="18" charset="0"/>
                          </a:rPr>
                          <m:t>𝟐</m:t>
                        </m:r>
                        <m:r>
                          <a:rPr lang="en-US" b="1" i="1">
                            <a:latin typeface="Cambria Math" panose="02040503050406030204" pitchFamily="18" charset="0"/>
                            <a:ea typeface="Times New Roman" panose="02020603050405020304" pitchFamily="18" charset="0"/>
                            <a:cs typeface="Times New Roman" panose="02020603050405020304" pitchFamily="18" charset="0"/>
                          </a:rPr>
                          <m:t>𝒏</m:t>
                        </m:r>
                      </m:den>
                    </m:f>
                    <m:r>
                      <a:rPr lang="en-US" b="1" i="1">
                        <a:latin typeface="Cambria Math" panose="02040503050406030204" pitchFamily="18" charset="0"/>
                        <a:ea typeface="Times New Roman" panose="02020603050405020304" pitchFamily="18" charset="0"/>
                        <a:cs typeface="Times New Roman" panose="02020603050405020304" pitchFamily="18" charset="0"/>
                      </a:rPr>
                      <m:t> </m:t>
                    </m:r>
                    <m:nary>
                      <m:naryPr>
                        <m:chr m:val="∑"/>
                        <m:limLoc m:val="undOvr"/>
                        <m:ctrlPr>
                          <a:rPr lang="en-US" b="1" i="1">
                            <a:latin typeface="Cambria Math" panose="02040503050406030204" pitchFamily="18" charset="0"/>
                            <a:ea typeface="Times New Roman" panose="02020603050405020304" pitchFamily="18" charset="0"/>
                            <a:cs typeface="Times New Roman" panose="02020603050405020304" pitchFamily="18" charset="0"/>
                          </a:rPr>
                        </m:ctrlPr>
                      </m:naryPr>
                      <m:sub>
                        <m:r>
                          <a:rPr lang="en-US" b="1" i="1">
                            <a:latin typeface="Cambria Math" panose="02040503050406030204" pitchFamily="18" charset="0"/>
                            <a:ea typeface="Times New Roman" panose="02020603050405020304" pitchFamily="18" charset="0"/>
                            <a:cs typeface="Times New Roman" panose="02020603050405020304" pitchFamily="18" charset="0"/>
                          </a:rPr>
                          <m:t>𝒊</m:t>
                        </m:r>
                        <m:r>
                          <a:rPr lang="en-US" b="1" i="1">
                            <a:latin typeface="Cambria Math" panose="02040503050406030204" pitchFamily="18" charset="0"/>
                            <a:ea typeface="Times New Roman" panose="02020603050405020304" pitchFamily="18" charset="0"/>
                            <a:cs typeface="Times New Roman" panose="02020603050405020304" pitchFamily="18" charset="0"/>
                          </a:rPr>
                          <m:t>=</m:t>
                        </m:r>
                        <m:r>
                          <a:rPr lang="en-US" b="1" i="1">
                            <a:latin typeface="Cambria Math" panose="02040503050406030204" pitchFamily="18" charset="0"/>
                            <a:ea typeface="Times New Roman" panose="02020603050405020304" pitchFamily="18" charset="0"/>
                            <a:cs typeface="Times New Roman" panose="02020603050405020304" pitchFamily="18" charset="0"/>
                          </a:rPr>
                          <m:t>𝟏</m:t>
                        </m:r>
                      </m:sub>
                      <m:sup>
                        <m:r>
                          <a:rPr lang="en-US" b="1" i="1">
                            <a:latin typeface="Cambria Math" panose="02040503050406030204" pitchFamily="18" charset="0"/>
                            <a:ea typeface="Times New Roman" panose="02020603050405020304" pitchFamily="18" charset="0"/>
                            <a:cs typeface="Times New Roman" panose="02020603050405020304" pitchFamily="18" charset="0"/>
                          </a:rPr>
                          <m:t>𝒏</m:t>
                        </m:r>
                      </m:sup>
                      <m:e>
                        <m:sSup>
                          <m:sSupPr>
                            <m:ctrlPr>
                              <a:rPr lang="en-US" b="1"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b="1" i="1">
                                    <a:latin typeface="Cambria Math" panose="02040503050406030204" pitchFamily="18" charset="0"/>
                                    <a:ea typeface="Times New Roman" panose="02020603050405020304" pitchFamily="18" charset="0"/>
                                    <a:cs typeface="Times New Roman" panose="02020603050405020304" pitchFamily="18" charset="0"/>
                                  </a:rPr>
                                </m:ctrlPr>
                              </m:dPr>
                              <m:e>
                                <m:d>
                                  <m:dPr>
                                    <m:ctrlPr>
                                      <a:rPr lang="en-US" b="1" i="1">
                                        <a:latin typeface="Cambria Math" panose="02040503050406030204" pitchFamily="18" charset="0"/>
                                        <a:ea typeface="Times New Roman" panose="02020603050405020304" pitchFamily="18" charset="0"/>
                                        <a:cs typeface="Times New Roman" panose="02020603050405020304" pitchFamily="18" charset="0"/>
                                      </a:rPr>
                                    </m:ctrlPr>
                                  </m:dPr>
                                  <m:e>
                                    <m:r>
                                      <a:rPr lang="en-US" b="1" i="1">
                                        <a:latin typeface="Cambria Math" panose="02040503050406030204" pitchFamily="18" charset="0"/>
                                        <a:ea typeface="Times New Roman" panose="02020603050405020304" pitchFamily="18" charset="0"/>
                                        <a:cs typeface="Times New Roman" panose="02020603050405020304" pitchFamily="18" charset="0"/>
                                      </a:rPr>
                                      <m:t>𝒎</m:t>
                                    </m:r>
                                    <m:sSup>
                                      <m:sSupPr>
                                        <m:ctrlPr>
                                          <a:rPr lang="en-US" b="1" i="1">
                                            <a:latin typeface="Cambria Math" panose="02040503050406030204" pitchFamily="18" charset="0"/>
                                            <a:ea typeface="Times New Roman" panose="02020603050405020304" pitchFamily="18" charset="0"/>
                                            <a:cs typeface="Times New Roman" panose="02020603050405020304" pitchFamily="18" charset="0"/>
                                          </a:rPr>
                                        </m:ctrlPr>
                                      </m:sSupPr>
                                      <m:e>
                                        <m:r>
                                          <a:rPr lang="en-US" b="1" i="1">
                                            <a:latin typeface="Cambria Math" panose="02040503050406030204" pitchFamily="18" charset="0"/>
                                            <a:ea typeface="Times New Roman" panose="02020603050405020304" pitchFamily="18" charset="0"/>
                                            <a:cs typeface="Times New Roman" panose="02020603050405020304" pitchFamily="18" charset="0"/>
                                          </a:rPr>
                                          <m:t>𝒙</m:t>
                                        </m:r>
                                      </m:e>
                                      <m:sup>
                                        <m:r>
                                          <a:rPr lang="en-US" b="1" i="1">
                                            <a:latin typeface="Cambria Math" panose="02040503050406030204" pitchFamily="18" charset="0"/>
                                            <a:ea typeface="Times New Roman" panose="02020603050405020304" pitchFamily="18" charset="0"/>
                                            <a:cs typeface="Times New Roman" panose="02020603050405020304" pitchFamily="18" charset="0"/>
                                          </a:rPr>
                                          <m:t>(</m:t>
                                        </m:r>
                                        <m:r>
                                          <a:rPr lang="en-US" b="1" i="1">
                                            <a:latin typeface="Cambria Math" panose="02040503050406030204" pitchFamily="18" charset="0"/>
                                            <a:ea typeface="Times New Roman" panose="02020603050405020304" pitchFamily="18" charset="0"/>
                                            <a:cs typeface="Times New Roman" panose="02020603050405020304" pitchFamily="18" charset="0"/>
                                          </a:rPr>
                                          <m:t>𝒊</m:t>
                                        </m:r>
                                        <m:r>
                                          <a:rPr lang="en-US" b="1" i="1">
                                            <a:latin typeface="Cambria Math" panose="02040503050406030204" pitchFamily="18" charset="0"/>
                                            <a:ea typeface="Times New Roman" panose="02020603050405020304" pitchFamily="18" charset="0"/>
                                            <a:cs typeface="Times New Roman" panose="02020603050405020304" pitchFamily="18" charset="0"/>
                                          </a:rPr>
                                          <m:t>)</m:t>
                                        </m:r>
                                      </m:sup>
                                    </m:sSup>
                                    <m:r>
                                      <a:rPr lang="en-US" b="1" i="1">
                                        <a:latin typeface="Cambria Math" panose="02040503050406030204" pitchFamily="18" charset="0"/>
                                        <a:ea typeface="Times New Roman" panose="02020603050405020304" pitchFamily="18" charset="0"/>
                                        <a:cs typeface="Times New Roman" panose="02020603050405020304" pitchFamily="18" charset="0"/>
                                      </a:rPr>
                                      <m:t>+</m:t>
                                    </m:r>
                                    <m:r>
                                      <a:rPr lang="en-US" b="1" i="1">
                                        <a:latin typeface="Cambria Math" panose="02040503050406030204" pitchFamily="18" charset="0"/>
                                        <a:ea typeface="Times New Roman" panose="02020603050405020304" pitchFamily="18" charset="0"/>
                                        <a:cs typeface="Times New Roman" panose="02020603050405020304" pitchFamily="18" charset="0"/>
                                      </a:rPr>
                                      <m:t>𝒄</m:t>
                                    </m:r>
                                  </m:e>
                                </m:d>
                                <m:r>
                                  <a:rPr lang="en-US" b="1" i="1">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US" b="1" i="1">
                                        <a:latin typeface="Cambria Math" panose="02040503050406030204" pitchFamily="18" charset="0"/>
                                        <a:ea typeface="Times New Roman" panose="02020603050405020304" pitchFamily="18" charset="0"/>
                                        <a:cs typeface="Times New Roman" panose="02020603050405020304" pitchFamily="18" charset="0"/>
                                      </a:rPr>
                                    </m:ctrlPr>
                                  </m:sSupPr>
                                  <m:e>
                                    <m:r>
                                      <a:rPr lang="en-US" b="1" i="1">
                                        <a:latin typeface="Cambria Math" panose="02040503050406030204" pitchFamily="18" charset="0"/>
                                        <a:ea typeface="Times New Roman" panose="02020603050405020304" pitchFamily="18" charset="0"/>
                                        <a:cs typeface="Times New Roman" panose="02020603050405020304" pitchFamily="18" charset="0"/>
                                      </a:rPr>
                                      <m:t>𝒚</m:t>
                                    </m:r>
                                  </m:e>
                                  <m:sup>
                                    <m:r>
                                      <a:rPr lang="en-US" b="1" i="1">
                                        <a:latin typeface="Cambria Math" panose="02040503050406030204" pitchFamily="18" charset="0"/>
                                        <a:ea typeface="Times New Roman" panose="02020603050405020304" pitchFamily="18" charset="0"/>
                                        <a:cs typeface="Times New Roman" panose="02020603050405020304" pitchFamily="18" charset="0"/>
                                      </a:rPr>
                                      <m:t>(</m:t>
                                    </m:r>
                                    <m:r>
                                      <a:rPr lang="en-US" b="1" i="1">
                                        <a:latin typeface="Cambria Math" panose="02040503050406030204" pitchFamily="18" charset="0"/>
                                        <a:ea typeface="Times New Roman" panose="02020603050405020304" pitchFamily="18" charset="0"/>
                                        <a:cs typeface="Times New Roman" panose="02020603050405020304" pitchFamily="18" charset="0"/>
                                      </a:rPr>
                                      <m:t>𝒊</m:t>
                                    </m:r>
                                    <m:r>
                                      <a:rPr lang="en-US" b="1" i="1">
                                        <a:latin typeface="Cambria Math" panose="02040503050406030204" pitchFamily="18" charset="0"/>
                                        <a:ea typeface="Times New Roman" panose="02020603050405020304" pitchFamily="18" charset="0"/>
                                        <a:cs typeface="Times New Roman" panose="02020603050405020304" pitchFamily="18" charset="0"/>
                                      </a:rPr>
                                      <m:t>)</m:t>
                                    </m:r>
                                  </m:sup>
                                </m:sSup>
                                <m:r>
                                  <a:rPr lang="en-US" b="1" i="1">
                                    <a:latin typeface="Cambria Math" panose="02040503050406030204" pitchFamily="18" charset="0"/>
                                    <a:ea typeface="Times New Roman" panose="02020603050405020304" pitchFamily="18" charset="0"/>
                                    <a:cs typeface="Times New Roman" panose="02020603050405020304" pitchFamily="18" charset="0"/>
                                  </a:rPr>
                                  <m:t> </m:t>
                                </m:r>
                              </m:e>
                            </m:d>
                          </m:e>
                          <m:sup>
                            <m:r>
                              <a:rPr lang="en-US" b="1" i="1">
                                <a:latin typeface="Cambria Math" panose="02040503050406030204" pitchFamily="18" charset="0"/>
                                <a:ea typeface="Times New Roman" panose="02020603050405020304" pitchFamily="18" charset="0"/>
                                <a:cs typeface="Times New Roman" panose="02020603050405020304" pitchFamily="18" charset="0"/>
                              </a:rPr>
                              <m:t>𝟐</m:t>
                            </m:r>
                          </m:sup>
                        </m:sSup>
                      </m:e>
                    </m:nary>
                  </m:oMath>
                </a14:m>
                <a:r>
                  <a:rPr lang="en-US" dirty="0">
                    <a:latin typeface="Times New Roman" panose="02020603050405020304" pitchFamily="18" charset="0"/>
                    <a:ea typeface="Times New Roman" panose="02020603050405020304" pitchFamily="18" charset="0"/>
                  </a:rPr>
                  <a:t>  </a:t>
                </a:r>
                <a:r>
                  <a:rPr lang="en-US" dirty="0" smtClean="0">
                    <a:latin typeface="Times New Roman" panose="02020603050405020304" pitchFamily="18" charset="0"/>
                    <a:ea typeface="Times New Roman" panose="02020603050405020304" pitchFamily="18" charset="0"/>
                  </a:rPr>
                  <a:t>o</a:t>
                </a:r>
                <a14:m>
                  <m:oMath xmlns:m="http://schemas.openxmlformats.org/officeDocument/2006/math">
                    <m:r>
                      <m:rPr>
                        <m:sty m:val="p"/>
                      </m:rPr>
                      <a:rPr lang="en-US" b="0" i="0" smtClean="0">
                        <a:latin typeface="Cambria Math" panose="02040503050406030204" pitchFamily="18" charset="0"/>
                        <a:ea typeface="Times New Roman" panose="02020603050405020304" pitchFamily="18" charset="0"/>
                        <a:cs typeface="Times New Roman" panose="02020603050405020304" pitchFamily="18" charset="0"/>
                      </a:rPr>
                      <m:t>r</m:t>
                    </m:r>
                    <m:f>
                      <m:fPr>
                        <m:ctrlPr>
                          <a:rPr lang="en-US" b="1" i="1">
                            <a:latin typeface="Cambria Math" panose="02040503050406030204" pitchFamily="18" charset="0"/>
                            <a:ea typeface="Times New Roman" panose="02020603050405020304" pitchFamily="18" charset="0"/>
                            <a:cs typeface="Times New Roman" panose="02020603050405020304" pitchFamily="18" charset="0"/>
                          </a:rPr>
                        </m:ctrlPr>
                      </m:fPr>
                      <m:num>
                        <m:r>
                          <a:rPr lang="en-US" b="1" i="1">
                            <a:latin typeface="Cambria Math" panose="02040503050406030204" pitchFamily="18" charset="0"/>
                            <a:ea typeface="Times New Roman" panose="02020603050405020304" pitchFamily="18" charset="0"/>
                            <a:cs typeface="Times New Roman" panose="02020603050405020304" pitchFamily="18" charset="0"/>
                          </a:rPr>
                          <m:t>𝟏</m:t>
                        </m:r>
                      </m:num>
                      <m:den>
                        <m:r>
                          <a:rPr lang="en-US" b="1" i="1">
                            <a:latin typeface="Cambria Math" panose="02040503050406030204" pitchFamily="18" charset="0"/>
                            <a:ea typeface="Times New Roman" panose="02020603050405020304" pitchFamily="18" charset="0"/>
                            <a:cs typeface="Times New Roman" panose="02020603050405020304" pitchFamily="18" charset="0"/>
                          </a:rPr>
                          <m:t>𝟐</m:t>
                        </m:r>
                        <m:r>
                          <a:rPr lang="en-US" b="1" i="1">
                            <a:latin typeface="Cambria Math" panose="02040503050406030204" pitchFamily="18" charset="0"/>
                            <a:ea typeface="Times New Roman" panose="02020603050405020304" pitchFamily="18" charset="0"/>
                            <a:cs typeface="Times New Roman" panose="02020603050405020304" pitchFamily="18" charset="0"/>
                          </a:rPr>
                          <m:t>𝒏</m:t>
                        </m:r>
                      </m:den>
                    </m:f>
                    <m:r>
                      <a:rPr lang="en-US" b="1" i="1">
                        <a:latin typeface="Cambria Math" panose="02040503050406030204" pitchFamily="18" charset="0"/>
                        <a:ea typeface="Times New Roman" panose="02020603050405020304" pitchFamily="18" charset="0"/>
                        <a:cs typeface="Times New Roman" panose="02020603050405020304" pitchFamily="18" charset="0"/>
                      </a:rPr>
                      <m:t> </m:t>
                    </m:r>
                    <m:nary>
                      <m:naryPr>
                        <m:chr m:val="∑"/>
                        <m:limLoc m:val="undOvr"/>
                        <m:ctrlPr>
                          <a:rPr lang="en-US" b="1" i="1">
                            <a:latin typeface="Cambria Math" panose="02040503050406030204" pitchFamily="18" charset="0"/>
                            <a:ea typeface="Times New Roman" panose="02020603050405020304" pitchFamily="18" charset="0"/>
                            <a:cs typeface="Times New Roman" panose="02020603050405020304" pitchFamily="18" charset="0"/>
                          </a:rPr>
                        </m:ctrlPr>
                      </m:naryPr>
                      <m:sub>
                        <m:r>
                          <a:rPr lang="en-US" b="1" i="1">
                            <a:latin typeface="Cambria Math" panose="02040503050406030204" pitchFamily="18" charset="0"/>
                            <a:ea typeface="Times New Roman" panose="02020603050405020304" pitchFamily="18" charset="0"/>
                            <a:cs typeface="Times New Roman" panose="02020603050405020304" pitchFamily="18" charset="0"/>
                          </a:rPr>
                          <m:t>𝒊</m:t>
                        </m:r>
                        <m:r>
                          <a:rPr lang="en-US" b="1" i="1">
                            <a:latin typeface="Cambria Math" panose="02040503050406030204" pitchFamily="18" charset="0"/>
                            <a:ea typeface="Times New Roman" panose="02020603050405020304" pitchFamily="18" charset="0"/>
                            <a:cs typeface="Times New Roman" panose="02020603050405020304" pitchFamily="18" charset="0"/>
                          </a:rPr>
                          <m:t>=</m:t>
                        </m:r>
                        <m:r>
                          <a:rPr lang="en-US" b="1" i="1">
                            <a:latin typeface="Cambria Math" panose="02040503050406030204" pitchFamily="18" charset="0"/>
                            <a:ea typeface="Times New Roman" panose="02020603050405020304" pitchFamily="18" charset="0"/>
                            <a:cs typeface="Times New Roman" panose="02020603050405020304" pitchFamily="18" charset="0"/>
                          </a:rPr>
                          <m:t>𝟏</m:t>
                        </m:r>
                      </m:sub>
                      <m:sup>
                        <m:r>
                          <a:rPr lang="en-US" b="1" i="1">
                            <a:latin typeface="Cambria Math" panose="02040503050406030204" pitchFamily="18" charset="0"/>
                            <a:ea typeface="Times New Roman" panose="02020603050405020304" pitchFamily="18" charset="0"/>
                            <a:cs typeface="Times New Roman" panose="02020603050405020304" pitchFamily="18" charset="0"/>
                          </a:rPr>
                          <m:t>𝒏</m:t>
                        </m:r>
                      </m:sup>
                      <m:e>
                        <m:sSup>
                          <m:sSupPr>
                            <m:ctrlPr>
                              <a:rPr lang="en-US" b="1"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b="1" i="1">
                                    <a:latin typeface="Cambria Math" panose="02040503050406030204" pitchFamily="18" charset="0"/>
                                    <a:ea typeface="Times New Roman" panose="02020603050405020304" pitchFamily="18" charset="0"/>
                                    <a:cs typeface="Times New Roman" panose="02020603050405020304" pitchFamily="18" charset="0"/>
                                  </a:rPr>
                                </m:ctrlPr>
                              </m:dPr>
                              <m:e>
                                <m:d>
                                  <m:dPr>
                                    <m:ctrlPr>
                                      <a:rPr lang="en-US" b="1" i="1">
                                        <a:latin typeface="Cambria Math" panose="02040503050406030204" pitchFamily="18" charset="0"/>
                                        <a:ea typeface="Times New Roman" panose="02020603050405020304" pitchFamily="18" charset="0"/>
                                        <a:cs typeface="Times New Roman" panose="02020603050405020304" pitchFamily="18" charset="0"/>
                                      </a:rPr>
                                    </m:ctrlPr>
                                  </m:dPr>
                                  <m:e>
                                    <m:r>
                                      <a:rPr lang="en-US" b="1" i="1">
                                        <a:latin typeface="Cambria Math" panose="02040503050406030204" pitchFamily="18" charset="0"/>
                                        <a:ea typeface="Times New Roman" panose="02020603050405020304" pitchFamily="18" charset="0"/>
                                        <a:cs typeface="Times New Roman" panose="02020603050405020304" pitchFamily="18" charset="0"/>
                                      </a:rPr>
                                      <m:t>𝒎</m:t>
                                    </m:r>
                                    <m:r>
                                      <a:rPr lang="en-US" b="1" i="1">
                                        <a:latin typeface="Cambria Math" panose="02040503050406030204" pitchFamily="18" charset="0"/>
                                        <a:ea typeface="Times New Roman" panose="02020603050405020304" pitchFamily="18" charset="0"/>
                                        <a:cs typeface="Times New Roman" panose="02020603050405020304" pitchFamily="18" charset="0"/>
                                      </a:rPr>
                                      <m:t>∗ </m:t>
                                    </m:r>
                                    <m:r>
                                      <a:rPr lang="en-US" b="1" i="1">
                                        <a:latin typeface="Cambria Math" panose="02040503050406030204" pitchFamily="18" charset="0"/>
                                        <a:ea typeface="Times New Roman" panose="02020603050405020304" pitchFamily="18" charset="0"/>
                                        <a:cs typeface="Times New Roman" panose="02020603050405020304" pitchFamily="18" charset="0"/>
                                      </a:rPr>
                                      <m:t>𝒙</m:t>
                                    </m:r>
                                    <m:r>
                                      <a:rPr lang="en-US" b="1" i="1">
                                        <a:latin typeface="Cambria Math" panose="02040503050406030204" pitchFamily="18" charset="0"/>
                                        <a:ea typeface="Times New Roman" panose="02020603050405020304" pitchFamily="18" charset="0"/>
                                        <a:cs typeface="Times New Roman" panose="02020603050405020304" pitchFamily="18" charset="0"/>
                                      </a:rPr>
                                      <m:t> [</m:t>
                                    </m:r>
                                    <m:r>
                                      <a:rPr lang="en-US" b="1" i="1">
                                        <a:latin typeface="Cambria Math" panose="02040503050406030204" pitchFamily="18" charset="0"/>
                                        <a:ea typeface="Times New Roman" panose="02020603050405020304" pitchFamily="18" charset="0"/>
                                        <a:cs typeface="Times New Roman" panose="02020603050405020304" pitchFamily="18" charset="0"/>
                                      </a:rPr>
                                      <m:t>𝒊</m:t>
                                    </m:r>
                                    <m:r>
                                      <a:rPr lang="en-US" b="1" i="1">
                                        <a:latin typeface="Cambria Math" panose="02040503050406030204" pitchFamily="18" charset="0"/>
                                        <a:ea typeface="Times New Roman" panose="02020603050405020304" pitchFamily="18" charset="0"/>
                                        <a:cs typeface="Times New Roman" panose="02020603050405020304" pitchFamily="18" charset="0"/>
                                      </a:rPr>
                                      <m:t>]+</m:t>
                                    </m:r>
                                    <m:r>
                                      <a:rPr lang="en-US" b="1" i="1">
                                        <a:latin typeface="Cambria Math" panose="02040503050406030204" pitchFamily="18" charset="0"/>
                                        <a:ea typeface="Times New Roman" panose="02020603050405020304" pitchFamily="18" charset="0"/>
                                        <a:cs typeface="Times New Roman" panose="02020603050405020304" pitchFamily="18" charset="0"/>
                                      </a:rPr>
                                      <m:t>𝒄</m:t>
                                    </m:r>
                                  </m:e>
                                </m:d>
                                <m:r>
                                  <a:rPr lang="en-US" b="1" i="1">
                                    <a:latin typeface="Cambria Math" panose="02040503050406030204" pitchFamily="18" charset="0"/>
                                    <a:ea typeface="Times New Roman" panose="02020603050405020304" pitchFamily="18" charset="0"/>
                                    <a:cs typeface="Times New Roman" panose="02020603050405020304" pitchFamily="18" charset="0"/>
                                  </a:rPr>
                                  <m:t>− </m:t>
                                </m:r>
                                <m:r>
                                  <a:rPr lang="en-US" b="1" i="1">
                                    <a:latin typeface="Cambria Math" panose="02040503050406030204" pitchFamily="18" charset="0"/>
                                    <a:ea typeface="Times New Roman" panose="02020603050405020304" pitchFamily="18" charset="0"/>
                                    <a:cs typeface="Times New Roman" panose="02020603050405020304" pitchFamily="18" charset="0"/>
                                  </a:rPr>
                                  <m:t>𝒚</m:t>
                                </m:r>
                                <m:r>
                                  <a:rPr lang="en-US" b="1" i="1">
                                    <a:latin typeface="Cambria Math" panose="02040503050406030204" pitchFamily="18" charset="0"/>
                                    <a:ea typeface="Times New Roman" panose="02020603050405020304" pitchFamily="18" charset="0"/>
                                    <a:cs typeface="Times New Roman" panose="02020603050405020304" pitchFamily="18" charset="0"/>
                                  </a:rPr>
                                  <m:t> [</m:t>
                                </m:r>
                                <m:r>
                                  <a:rPr lang="en-US" b="1" i="1">
                                    <a:latin typeface="Cambria Math" panose="02040503050406030204" pitchFamily="18" charset="0"/>
                                    <a:ea typeface="Times New Roman" panose="02020603050405020304" pitchFamily="18" charset="0"/>
                                    <a:cs typeface="Times New Roman" panose="02020603050405020304" pitchFamily="18" charset="0"/>
                                  </a:rPr>
                                  <m:t>𝒊</m:t>
                                </m:r>
                                <m:r>
                                  <a:rPr lang="en-US" b="1" i="1">
                                    <a:latin typeface="Cambria Math" panose="02040503050406030204" pitchFamily="18" charset="0"/>
                                    <a:ea typeface="Times New Roman" panose="02020603050405020304" pitchFamily="18" charset="0"/>
                                    <a:cs typeface="Times New Roman" panose="02020603050405020304" pitchFamily="18" charset="0"/>
                                  </a:rPr>
                                  <m:t>] </m:t>
                                </m:r>
                              </m:e>
                            </m:d>
                          </m:e>
                          <m:sup>
                            <m:r>
                              <a:rPr lang="en-US" b="1" i="1">
                                <a:latin typeface="Cambria Math" panose="02040503050406030204" pitchFamily="18" charset="0"/>
                                <a:ea typeface="Times New Roman" panose="02020603050405020304" pitchFamily="18" charset="0"/>
                                <a:cs typeface="Times New Roman" panose="02020603050405020304" pitchFamily="18" charset="0"/>
                              </a:rPr>
                              <m:t>𝟐</m:t>
                            </m:r>
                          </m:sup>
                        </m:sSup>
                      </m:e>
                    </m:nary>
                  </m:oMath>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954493" y="873336"/>
                <a:ext cx="8653635" cy="568617"/>
              </a:xfrm>
              <a:prstGeom prst="rect">
                <a:avLst/>
              </a:prstGeom>
              <a:blipFill>
                <a:blip r:embed="rId4"/>
                <a:stretch>
                  <a:fillRect b="-3191"/>
                </a:stretch>
              </a:blipFill>
            </p:spPr>
            <p:txBody>
              <a:bodyPr/>
              <a:lstStyle/>
              <a:p>
                <a:r>
                  <a:rPr lang="en-US">
                    <a:noFill/>
                  </a:rPr>
                  <a:t> </a:t>
                </a:r>
              </a:p>
            </p:txBody>
          </p:sp>
        </mc:Fallback>
      </mc:AlternateContent>
    </p:spTree>
    <p:extLst>
      <p:ext uri="{BB962C8B-B14F-4D97-AF65-F5344CB8AC3E}">
        <p14:creationId xmlns:p14="http://schemas.microsoft.com/office/powerpoint/2010/main" val="42568714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Function</a:t>
            </a:r>
            <a:endParaRPr lang="en-US" dirty="0"/>
          </a:p>
        </p:txBody>
      </p:sp>
      <p:sp>
        <p:nvSpPr>
          <p:cNvPr id="3" name="Content Placeholder 2"/>
          <p:cNvSpPr>
            <a:spLocks noGrp="1"/>
          </p:cNvSpPr>
          <p:nvPr>
            <p:ph idx="1"/>
          </p:nvPr>
        </p:nvSpPr>
        <p:spPr>
          <a:xfrm>
            <a:off x="684212" y="685800"/>
            <a:ext cx="4194159" cy="4436616"/>
          </a:xfrm>
        </p:spPr>
        <p:txBody>
          <a:bodyPr>
            <a:normAutofit fontScale="85000" lnSpcReduction="10000"/>
          </a:bodyPr>
          <a:lstStyle/>
          <a:p>
            <a:r>
              <a:rPr lang="en-US" dirty="0" smtClean="0"/>
              <a:t>Dataset = {(1,1), (2,2), (3,3)}</a:t>
            </a:r>
          </a:p>
          <a:p>
            <a:r>
              <a:rPr lang="en-US" dirty="0" smtClean="0"/>
              <a:t>If </a:t>
            </a:r>
            <a:r>
              <a:rPr lang="en-US" dirty="0"/>
              <a:t>we try to think of it in visual terms, our training data set is scattered on the x-y plane. We are trying to make a straight line (defined by </a:t>
            </a:r>
            <a:r>
              <a:rPr lang="en-US" dirty="0" smtClean="0"/>
              <a:t>h (</a:t>
            </a:r>
            <a:r>
              <a:rPr lang="en-US" dirty="0"/>
              <a:t>x</a:t>
            </a:r>
            <a:r>
              <a:rPr lang="en-US" dirty="0" smtClean="0"/>
              <a:t>)) </a:t>
            </a:r>
            <a:r>
              <a:rPr lang="en-US" dirty="0"/>
              <a:t>which passes through these scattered data points. </a:t>
            </a:r>
          </a:p>
          <a:p>
            <a:r>
              <a:rPr lang="en-US" dirty="0"/>
              <a:t>Our objective is to get the best possible line. </a:t>
            </a:r>
            <a:endParaRPr lang="en-US" dirty="0" smtClean="0"/>
          </a:p>
          <a:p>
            <a:pPr lvl="1"/>
            <a:r>
              <a:rPr lang="en-US" dirty="0" smtClean="0"/>
              <a:t>The </a:t>
            </a:r>
            <a:r>
              <a:rPr lang="en-US" dirty="0"/>
              <a:t>best possible line will be such so that the average squared vertical distances of the scattered points from the line will be the least. Ideally, the line should pass through all the points of our training data set. In such a case, the value of J(θ0,θ1</a:t>
            </a:r>
            <a:r>
              <a:rPr lang="en-US" dirty="0" smtClean="0"/>
              <a:t>) </a:t>
            </a:r>
            <a:r>
              <a:rPr lang="en-US" dirty="0"/>
              <a:t>will be 0.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3016" y="585198"/>
            <a:ext cx="6352699" cy="3477755"/>
          </a:xfrm>
          <a:prstGeom prst="rect">
            <a:avLst/>
          </a:prstGeom>
        </p:spPr>
      </p:pic>
    </p:spTree>
    <p:extLst>
      <p:ext uri="{BB962C8B-B14F-4D97-AF65-F5344CB8AC3E}">
        <p14:creationId xmlns:p14="http://schemas.microsoft.com/office/powerpoint/2010/main" val="7294506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Function</a:t>
            </a:r>
            <a:endParaRPr lang="en-US" dirty="0"/>
          </a:p>
        </p:txBody>
      </p:sp>
      <p:sp>
        <p:nvSpPr>
          <p:cNvPr id="3" name="Content Placeholder 2"/>
          <p:cNvSpPr>
            <a:spLocks noGrp="1"/>
          </p:cNvSpPr>
          <p:nvPr>
            <p:ph idx="1"/>
          </p:nvPr>
        </p:nvSpPr>
        <p:spPr>
          <a:xfrm>
            <a:off x="684212" y="685800"/>
            <a:ext cx="3619124" cy="4436616"/>
          </a:xfrm>
        </p:spPr>
        <p:txBody>
          <a:bodyPr/>
          <a:lstStyle/>
          <a:p>
            <a:r>
              <a:rPr lang="en-US" dirty="0"/>
              <a:t>When </a:t>
            </a:r>
            <a:r>
              <a:rPr lang="en-US" dirty="0" smtClean="0"/>
              <a:t>θ1</a:t>
            </a:r>
            <a:r>
              <a:rPr lang="en-US" dirty="0"/>
              <a:t>​=1, we get a slope of 1 which goes through every single data point in our model. </a:t>
            </a:r>
            <a:endParaRPr lang="en-US" dirty="0" smtClean="0"/>
          </a:p>
          <a:p>
            <a:pPr lvl="1"/>
            <a:r>
              <a:rPr lang="en-US" dirty="0" smtClean="0"/>
              <a:t>Conversely</a:t>
            </a:r>
            <a:r>
              <a:rPr lang="en-US" dirty="0"/>
              <a:t>, when </a:t>
            </a:r>
            <a:r>
              <a:rPr lang="en-US" dirty="0" smtClean="0"/>
              <a:t>θ1</a:t>
            </a:r>
            <a:r>
              <a:rPr lang="en-US" dirty="0"/>
              <a:t>​=0.5, we see the vertical distance from our fit to the data points increase. </a:t>
            </a:r>
            <a:endParaRPr lang="en-US" dirty="0" smtClean="0"/>
          </a:p>
          <a:p>
            <a:r>
              <a:rPr lang="en-US" dirty="0"/>
              <a:t>Plotting several other points yields to the </a:t>
            </a:r>
            <a:r>
              <a:rPr lang="en-US" dirty="0" smtClean="0"/>
              <a:t>bottom right </a:t>
            </a:r>
            <a:r>
              <a:rPr lang="en-US" dirty="0"/>
              <a:t>graph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7593" y="222218"/>
            <a:ext cx="5914828" cy="32924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3331" y="3603223"/>
            <a:ext cx="3196088" cy="3038386"/>
          </a:xfrm>
          <a:prstGeom prst="rect">
            <a:avLst/>
          </a:prstGeom>
        </p:spPr>
      </p:pic>
    </p:spTree>
    <p:extLst>
      <p:ext uri="{BB962C8B-B14F-4D97-AF65-F5344CB8AC3E}">
        <p14:creationId xmlns:p14="http://schemas.microsoft.com/office/powerpoint/2010/main" val="11115420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 Learning</a:t>
            </a:r>
            <a:endParaRPr lang="en-US" dirty="0"/>
          </a:p>
        </p:txBody>
      </p:sp>
      <p:sp>
        <p:nvSpPr>
          <p:cNvPr id="3" name="Content Placeholder 2"/>
          <p:cNvSpPr>
            <a:spLocks noGrp="1"/>
          </p:cNvSpPr>
          <p:nvPr>
            <p:ph idx="1"/>
          </p:nvPr>
        </p:nvSpPr>
        <p:spPr>
          <a:xfrm>
            <a:off x="684212" y="685800"/>
            <a:ext cx="6720543" cy="4436616"/>
          </a:xfrm>
        </p:spPr>
        <p:txBody>
          <a:bodyPr>
            <a:normAutofit/>
          </a:bodyPr>
          <a:lstStyle/>
          <a:p>
            <a:r>
              <a:rPr lang="en-US" dirty="0" smtClean="0"/>
              <a:t>We have understood that the optimal parameters (weights; i.e., m and c or theta) are required for accurate predictions.</a:t>
            </a:r>
          </a:p>
          <a:p>
            <a:pPr lvl="1"/>
            <a:r>
              <a:rPr lang="en-US" dirty="0" smtClean="0"/>
              <a:t>BUT, how to find the parameter values??</a:t>
            </a:r>
          </a:p>
          <a:p>
            <a:pPr lvl="1"/>
            <a:r>
              <a:rPr lang="en-US" dirty="0" smtClean="0"/>
              <a:t>Gradient Decent algorithm is used to minimize some function J</a:t>
            </a:r>
          </a:p>
          <a:p>
            <a:pPr lvl="1"/>
            <a:r>
              <a:rPr lang="en-US" dirty="0" smtClean="0"/>
              <a:t>Start with some value of parameters (m and c or theta)</a:t>
            </a:r>
            <a:endParaRPr lang="en-US" dirty="0"/>
          </a:p>
          <a:p>
            <a:pPr lvl="2"/>
            <a:r>
              <a:rPr lang="en-US" dirty="0" smtClean="0"/>
              <a:t>Keep changing parameters to reduce J (loss function)</a:t>
            </a:r>
          </a:p>
          <a:p>
            <a:pPr lvl="2"/>
            <a:r>
              <a:rPr lang="en-US" dirty="0" smtClean="0"/>
              <a:t>Until the parameters values stop changing or a specific limit is reached.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0796" y="171866"/>
            <a:ext cx="3196088" cy="303838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754" y="3492633"/>
            <a:ext cx="4437130" cy="2355032"/>
          </a:xfrm>
          <a:prstGeom prst="rect">
            <a:avLst/>
          </a:prstGeom>
        </p:spPr>
      </p:pic>
    </p:spTree>
    <p:extLst>
      <p:ext uri="{BB962C8B-B14F-4D97-AF65-F5344CB8AC3E}">
        <p14:creationId xmlns:p14="http://schemas.microsoft.com/office/powerpoint/2010/main" val="22874167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Gradiant</a:t>
            </a:r>
            <a:r>
              <a:rPr lang="en-US" dirty="0" smtClean="0"/>
              <a:t> Decent</a:t>
            </a:r>
            <a:endParaRPr lang="en-US" dirty="0"/>
          </a:p>
        </p:txBody>
      </p:sp>
      <p:sp>
        <p:nvSpPr>
          <p:cNvPr id="3" name="Content Placeholder 2"/>
          <p:cNvSpPr>
            <a:spLocks noGrp="1"/>
          </p:cNvSpPr>
          <p:nvPr>
            <p:ph idx="1"/>
          </p:nvPr>
        </p:nvSpPr>
        <p:spPr>
          <a:xfrm>
            <a:off x="684212" y="685800"/>
            <a:ext cx="7109959" cy="4436616"/>
          </a:xfrm>
        </p:spPr>
        <p:txBody>
          <a:bodyPr/>
          <a:lstStyle/>
          <a:p>
            <a:pPr lvl="1"/>
            <a:r>
              <a:rPr lang="en-US" dirty="0"/>
              <a:t>As we saw that our loss function is a convex function, i.e. bow shaped function having just 1 minimum point.</a:t>
            </a:r>
          </a:p>
          <a:p>
            <a:pPr lvl="2"/>
            <a:r>
              <a:rPr lang="en-US" dirty="0"/>
              <a:t>So at any point, we have to find the slope along the curve</a:t>
            </a:r>
          </a:p>
          <a:p>
            <a:pPr lvl="3"/>
            <a:r>
              <a:rPr lang="en-US" dirty="0"/>
              <a:t>This can be done by taking </a:t>
            </a:r>
            <a:r>
              <a:rPr lang="en-US" dirty="0" smtClean="0"/>
              <a:t>derivative</a:t>
            </a:r>
          </a:p>
          <a:p>
            <a:pPr lvl="3"/>
            <a:r>
              <a:rPr lang="en-US" dirty="0" smtClean="0"/>
              <a:t>Derivative lets us find the rate of change in a curve</a:t>
            </a:r>
            <a:endParaRPr lang="en-US" dirty="0"/>
          </a:p>
          <a:p>
            <a:pPr lvl="3"/>
            <a:r>
              <a:rPr lang="en-US" dirty="0"/>
              <a:t>The slope of the tangent is the derivative at that point and it will give us a direction to move towards. We make steps down the cost function in the direction with the steepest descent. The size of each step is determined by the parameter α, which is called the learning rate. </a:t>
            </a:r>
          </a:p>
          <a:p>
            <a:pPr lvl="2"/>
            <a:r>
              <a:rPr lang="en-US" dirty="0"/>
              <a:t>For example, the distance between each 'star' in the graph above represents a step determined by our parameter α. A smaller α would result in a smaller step and a larger α results in a larger step.</a:t>
            </a:r>
          </a:p>
          <a:p>
            <a:pPr lvl="3"/>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3839" y="1124366"/>
            <a:ext cx="3196088" cy="3038386"/>
          </a:xfrm>
          <a:prstGeom prst="rect">
            <a:avLst/>
          </a:prstGeom>
        </p:spPr>
      </p:pic>
    </p:spTree>
    <p:extLst>
      <p:ext uri="{BB962C8B-B14F-4D97-AF65-F5344CB8AC3E}">
        <p14:creationId xmlns:p14="http://schemas.microsoft.com/office/powerpoint/2010/main" val="16169060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Machine Learning</a:t>
            </a:r>
            <a:endParaRPr lang="en-US" dirty="0"/>
          </a:p>
        </p:txBody>
      </p:sp>
      <p:sp>
        <p:nvSpPr>
          <p:cNvPr id="3" name="Content Placeholder 2"/>
          <p:cNvSpPr>
            <a:spLocks noGrp="1"/>
          </p:cNvSpPr>
          <p:nvPr>
            <p:ph idx="1"/>
          </p:nvPr>
        </p:nvSpPr>
        <p:spPr/>
        <p:txBody>
          <a:bodyPr>
            <a:normAutofit/>
          </a:bodyPr>
          <a:lstStyle/>
          <a:p>
            <a:r>
              <a:rPr lang="en-US" dirty="0"/>
              <a:t>In his 1950 paper, “Computing Machinery and Intelligence,” Alan Turing asked,  “Can machines think?” </a:t>
            </a:r>
          </a:p>
          <a:p>
            <a:pPr lvl="1"/>
            <a:r>
              <a:rPr lang="en-US" dirty="0" smtClean="0"/>
              <a:t>The </a:t>
            </a:r>
            <a:r>
              <a:rPr lang="en-US" dirty="0"/>
              <a:t>paper describes the “Imitation Game,” which involves three </a:t>
            </a:r>
            <a:r>
              <a:rPr lang="en-US" dirty="0" smtClean="0"/>
              <a:t>participants—a </a:t>
            </a:r>
            <a:r>
              <a:rPr lang="en-US" dirty="0"/>
              <a:t>human acting as a judge, another human, and a computer that is  attempting to convince the judge that it is human. The judge would type into a  terminal program to “talk” to the other two participants. Both the human and the  computer would respond, and the judge would decide which response came  from the computer. If the judge couldn’t consistently tell the difference between  the human and computer responses, then the computer won the game.</a:t>
            </a:r>
          </a:p>
        </p:txBody>
      </p:sp>
    </p:spTree>
    <p:extLst>
      <p:ext uri="{BB962C8B-B14F-4D97-AF65-F5344CB8AC3E}">
        <p14:creationId xmlns:p14="http://schemas.microsoft.com/office/powerpoint/2010/main" val="2056796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0883" y="134330"/>
            <a:ext cx="4473487" cy="596464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5992" y="94268"/>
            <a:ext cx="4386999" cy="5849332"/>
          </a:xfrm>
          <a:prstGeom prst="rect">
            <a:avLst/>
          </a:prstGeom>
        </p:spPr>
      </p:pic>
    </p:spTree>
    <p:extLst>
      <p:ext uri="{BB962C8B-B14F-4D97-AF65-F5344CB8AC3E}">
        <p14:creationId xmlns:p14="http://schemas.microsoft.com/office/powerpoint/2010/main" val="23128370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Decent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smtClean="0"/>
                  <a:t>Parameter = parameter – d/ dx (cost function)</a:t>
                </a:r>
              </a:p>
              <a:p>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𝜽</m:t>
                        </m:r>
                      </m:e>
                      <m:sub>
                        <m:r>
                          <a:rPr lang="en-US" b="1" i="1">
                            <a:latin typeface="Cambria Math" panose="02040503050406030204" pitchFamily="18" charset="0"/>
                          </a:rPr>
                          <m:t>𝒋</m:t>
                        </m:r>
                      </m:sub>
                    </m:sSub>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𝜽</m:t>
                        </m:r>
                      </m:e>
                      <m:sub>
                        <m:r>
                          <a:rPr lang="en-US" b="1" i="1">
                            <a:latin typeface="Cambria Math" panose="02040503050406030204" pitchFamily="18" charset="0"/>
                          </a:rPr>
                          <m:t>𝒋</m:t>
                        </m:r>
                      </m:sub>
                    </m:sSub>
                    <m:r>
                      <a:rPr lang="en-US" b="1" i="1">
                        <a:latin typeface="Cambria Math" panose="02040503050406030204" pitchFamily="18" charset="0"/>
                      </a:rPr>
                      <m:t>− ∝ . </m:t>
                    </m:r>
                    <m:f>
                      <m:fPr>
                        <m:ctrlPr>
                          <a:rPr lang="en-US" b="1" i="1">
                            <a:latin typeface="Cambria Math" panose="02040503050406030204" pitchFamily="18" charset="0"/>
                          </a:rPr>
                        </m:ctrlPr>
                      </m:fPr>
                      <m:num>
                        <m:r>
                          <a:rPr lang="en-US" b="1" i="1">
                            <a:latin typeface="Cambria Math" panose="02040503050406030204" pitchFamily="18" charset="0"/>
                          </a:rPr>
                          <m:t>𝝏</m:t>
                        </m:r>
                      </m:num>
                      <m:den>
                        <m:r>
                          <a:rPr lang="en-US" b="1" i="1">
                            <a:latin typeface="Cambria Math" panose="02040503050406030204" pitchFamily="18" charset="0"/>
                          </a:rPr>
                          <m:t>𝝏</m:t>
                        </m:r>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𝜽</m:t>
                            </m:r>
                          </m:e>
                          <m:sub>
                            <m:r>
                              <a:rPr lang="en-US" b="1" i="1">
                                <a:latin typeface="Cambria Math" panose="02040503050406030204" pitchFamily="18" charset="0"/>
                              </a:rPr>
                              <m:t>𝒋</m:t>
                            </m:r>
                          </m:sub>
                        </m:sSub>
                      </m:den>
                    </m:f>
                    <m:r>
                      <a:rPr lang="en-US" b="1" i="1">
                        <a:latin typeface="Cambria Math" panose="02040503050406030204" pitchFamily="18" charset="0"/>
                      </a:rPr>
                      <m:t> </m:t>
                    </m:r>
                    <m:r>
                      <a:rPr lang="en-US" b="1" i="1">
                        <a:latin typeface="Cambria Math" panose="02040503050406030204" pitchFamily="18" charset="0"/>
                      </a:rPr>
                      <m:t>𝒄𝒐𝒔𝒕</m:t>
                    </m:r>
                    <m:r>
                      <a:rPr lang="en-US" b="1" i="1">
                        <a:latin typeface="Cambria Math" panose="02040503050406030204" pitchFamily="18" charset="0"/>
                      </a:rPr>
                      <m:t> </m:t>
                    </m:r>
                    <m:r>
                      <a:rPr lang="en-US" b="1" i="1">
                        <a:latin typeface="Cambria Math" panose="02040503050406030204" pitchFamily="18" charset="0"/>
                      </a:rPr>
                      <m:t>𝒇𝒖𝒏𝒕𝒊𝒐𝒏</m:t>
                    </m:r>
                  </m:oMath>
                </a14:m>
                <a:r>
                  <a:rPr lang="en-US" b="1" dirty="0"/>
                  <a:t> </a:t>
                </a:r>
                <a:r>
                  <a:rPr lang="en-US" b="1" dirty="0" smtClean="0"/>
                  <a:t>= &gt;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𝜽</m:t>
                        </m:r>
                      </m:e>
                      <m:sub>
                        <m:r>
                          <a:rPr lang="en-US" b="1" i="1">
                            <a:latin typeface="Cambria Math" panose="02040503050406030204" pitchFamily="18" charset="0"/>
                          </a:rPr>
                          <m:t>𝒋</m:t>
                        </m:r>
                      </m:sub>
                    </m:sSub>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𝜽</m:t>
                        </m:r>
                      </m:e>
                      <m:sub>
                        <m:r>
                          <a:rPr lang="en-US" b="1" i="1">
                            <a:latin typeface="Cambria Math" panose="02040503050406030204" pitchFamily="18" charset="0"/>
                          </a:rPr>
                          <m:t>𝒋</m:t>
                        </m:r>
                      </m:sub>
                    </m:sSub>
                    <m:r>
                      <a:rPr lang="en-US" b="1" i="1">
                        <a:latin typeface="Cambria Math" panose="02040503050406030204" pitchFamily="18" charset="0"/>
                      </a:rPr>
                      <m:t>− ∝ . </m:t>
                    </m:r>
                    <m:f>
                      <m:fPr>
                        <m:ctrlPr>
                          <a:rPr lang="en-US" b="1" i="1">
                            <a:latin typeface="Cambria Math" panose="02040503050406030204" pitchFamily="18" charset="0"/>
                          </a:rPr>
                        </m:ctrlPr>
                      </m:fPr>
                      <m:num>
                        <m:r>
                          <a:rPr lang="en-US" b="1" i="1">
                            <a:latin typeface="Cambria Math" panose="02040503050406030204" pitchFamily="18" charset="0"/>
                          </a:rPr>
                          <m:t>𝝏</m:t>
                        </m:r>
                      </m:num>
                      <m:den>
                        <m:r>
                          <a:rPr lang="en-US" b="1" i="1">
                            <a:latin typeface="Cambria Math" panose="02040503050406030204" pitchFamily="18" charset="0"/>
                          </a:rPr>
                          <m:t>𝝏</m:t>
                        </m:r>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𝜽</m:t>
                            </m:r>
                          </m:e>
                          <m:sub>
                            <m:r>
                              <a:rPr lang="en-US" b="1" i="1">
                                <a:latin typeface="Cambria Math" panose="02040503050406030204" pitchFamily="18" charset="0"/>
                              </a:rPr>
                              <m:t>𝒋</m:t>
                            </m:r>
                          </m:sub>
                        </m:sSub>
                      </m:den>
                    </m:f>
                    <m:r>
                      <a:rPr lang="en-US" b="1" i="1">
                        <a:latin typeface="Cambria Math" panose="02040503050406030204" pitchFamily="18" charset="0"/>
                      </a:rPr>
                      <m:t>  </m:t>
                    </m:r>
                    <m:r>
                      <a:rPr lang="en-US" b="1" i="1">
                        <a:latin typeface="Cambria Math" panose="02040503050406030204" pitchFamily="18" charset="0"/>
                      </a:rPr>
                      <m:t>𝑱</m:t>
                    </m:r>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𝜽</m:t>
                        </m:r>
                      </m:e>
                      <m:sub>
                        <m:r>
                          <a:rPr lang="en-US" b="1" i="1">
                            <a:latin typeface="Cambria Math" panose="02040503050406030204" pitchFamily="18" charset="0"/>
                          </a:rPr>
                          <m:t>𝟎</m:t>
                        </m:r>
                      </m:sub>
                    </m:sSub>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𝜽</m:t>
                        </m:r>
                      </m:e>
                      <m:sub>
                        <m:r>
                          <a:rPr lang="en-US" b="1" i="1">
                            <a:latin typeface="Cambria Math" panose="02040503050406030204" pitchFamily="18" charset="0"/>
                          </a:rPr>
                          <m:t>𝟏</m:t>
                        </m:r>
                      </m:sub>
                    </m:sSub>
                    <m:r>
                      <a:rPr lang="en-US" b="1" i="1">
                        <a:latin typeface="Cambria Math" panose="02040503050406030204" pitchFamily="18" charset="0"/>
                      </a:rPr>
                      <m:t>)</m:t>
                    </m:r>
                  </m:oMath>
                </a14:m>
                <a:endParaRPr lang="en-US" b="1" dirty="0" smtClean="0"/>
              </a:p>
              <a:p>
                <a:endParaRPr lang="en-US" dirty="0" smtClean="0"/>
              </a:p>
              <a:p>
                <a:endParaRPr lang="en-US" dirty="0"/>
              </a:p>
              <a:p>
                <a:endParaRPr lang="en-US" dirty="0" smtClean="0"/>
              </a:p>
              <a:p>
                <a:endParaRPr lang="en-US" dirty="0"/>
              </a:p>
              <a:p>
                <a:r>
                  <a:rPr lang="en-US" dirty="0" smtClean="0"/>
                  <a:t>Linear regression with one variable we have two parameters i.e.,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𝑚</m:t>
                    </m:r>
                  </m:oMath>
                </a14:m>
                <a:endParaRPr lang="en-US" dirty="0" smtClean="0"/>
              </a:p>
              <a:p>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 = </m:t>
                    </m:r>
                    <m:r>
                      <a:rPr lang="en-US" i="1">
                        <a:latin typeface="Cambria Math" panose="02040503050406030204" pitchFamily="18" charset="0"/>
                      </a:rPr>
                      <m:t>𝑚</m:t>
                    </m:r>
                    <m:r>
                      <a:rPr lang="en-US" i="1">
                        <a:latin typeface="Cambria Math" panose="02040503050406030204" pitchFamily="18" charset="0"/>
                      </a:rPr>
                      <m:t>− ∝</m:t>
                    </m:r>
                  </m:oMath>
                </a14:m>
                <a:r>
                  <a:rPr lang="en-US" dirty="0" smtClean="0"/>
                  <a:t>.1/n </a:t>
                </a:r>
                <a14:m>
                  <m:oMath xmlns:m="http://schemas.openxmlformats.org/officeDocument/2006/math">
                    <m:nary>
                      <m:naryPr>
                        <m:chr m:val="∑"/>
                        <m:limLoc m:val="undOvr"/>
                        <m:ctrlPr>
                          <a:rPr lang="en-US" b="1" i="1">
                            <a:latin typeface="Cambria Math" panose="02040503050406030204" pitchFamily="18" charset="0"/>
                          </a:rPr>
                        </m:ctrlPr>
                      </m:naryPr>
                      <m:sub>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𝟏</m:t>
                        </m:r>
                      </m:sub>
                      <m:sup>
                        <m:r>
                          <a:rPr lang="en-US" b="1" i="1">
                            <a:latin typeface="Cambria Math" panose="02040503050406030204" pitchFamily="18" charset="0"/>
                          </a:rPr>
                          <m:t>𝒏</m:t>
                        </m:r>
                      </m:sup>
                      <m:e>
                        <m:d>
                          <m:dPr>
                            <m:ctrlPr>
                              <a:rPr lang="en-US" b="1" i="1">
                                <a:latin typeface="Cambria Math" panose="02040503050406030204" pitchFamily="18" charset="0"/>
                              </a:rPr>
                            </m:ctrlPr>
                          </m:dPr>
                          <m:e>
                            <m:d>
                              <m:dPr>
                                <m:ctrlPr>
                                  <a:rPr lang="en-US" b="1" i="1">
                                    <a:latin typeface="Cambria Math" panose="02040503050406030204" pitchFamily="18" charset="0"/>
                                  </a:rPr>
                                </m:ctrlPr>
                              </m:dPr>
                              <m:e>
                                <m:d>
                                  <m:dPr>
                                    <m:ctrlPr>
                                      <a:rPr lang="en-US" b="1" i="1">
                                        <a:latin typeface="Cambria Math" panose="02040503050406030204" pitchFamily="18" charset="0"/>
                                      </a:rPr>
                                    </m:ctrlPr>
                                  </m:dPr>
                                  <m:e>
                                    <m:r>
                                      <a:rPr lang="en-US" b="1" i="1">
                                        <a:latin typeface="Cambria Math" panose="02040503050406030204" pitchFamily="18" charset="0"/>
                                      </a:rPr>
                                      <m:t>𝒎</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m:t>
                                        </m:r>
                                        <m:r>
                                          <a:rPr lang="en-US" b="1" i="1">
                                            <a:latin typeface="Cambria Math" panose="02040503050406030204" pitchFamily="18" charset="0"/>
                                          </a:rPr>
                                          <m:t>𝒊</m:t>
                                        </m:r>
                                        <m:r>
                                          <a:rPr lang="en-US" b="1" i="1">
                                            <a:latin typeface="Cambria Math" panose="02040503050406030204" pitchFamily="18" charset="0"/>
                                          </a:rPr>
                                          <m:t>)</m:t>
                                        </m:r>
                                      </m:sup>
                                    </m:sSup>
                                    <m:r>
                                      <a:rPr lang="en-US" b="1" i="1">
                                        <a:latin typeface="Cambria Math" panose="02040503050406030204" pitchFamily="18" charset="0"/>
                                      </a:rPr>
                                      <m:t>+</m:t>
                                    </m:r>
                                    <m:r>
                                      <a:rPr lang="en-US" b="1" i="1">
                                        <a:latin typeface="Cambria Math" panose="02040503050406030204" pitchFamily="18" charset="0"/>
                                      </a:rPr>
                                      <m:t>𝒄</m:t>
                                    </m:r>
                                  </m:e>
                                </m:d>
                                <m:r>
                                  <a:rPr lang="en-US" b="1" i="1">
                                    <a:latin typeface="Cambria Math" panose="02040503050406030204" pitchFamily="18" charset="0"/>
                                  </a:rPr>
                                  <m:t>− </m:t>
                                </m:r>
                                <m:sSup>
                                  <m:sSupPr>
                                    <m:ctrlPr>
                                      <a:rPr lang="en-US" b="1" i="1">
                                        <a:latin typeface="Cambria Math" panose="02040503050406030204" pitchFamily="18" charset="0"/>
                                      </a:rPr>
                                    </m:ctrlPr>
                                  </m:sSupPr>
                                  <m:e>
                                    <m:r>
                                      <a:rPr lang="en-US" b="1" i="1">
                                        <a:latin typeface="Cambria Math" panose="02040503050406030204" pitchFamily="18" charset="0"/>
                                      </a:rPr>
                                      <m:t>𝒚</m:t>
                                    </m:r>
                                  </m:e>
                                  <m:sup>
                                    <m:r>
                                      <a:rPr lang="en-US" b="1" i="1">
                                        <a:latin typeface="Cambria Math" panose="02040503050406030204" pitchFamily="18" charset="0"/>
                                      </a:rPr>
                                      <m:t>(</m:t>
                                    </m:r>
                                    <m:r>
                                      <a:rPr lang="en-US" b="1" i="1">
                                        <a:latin typeface="Cambria Math" panose="02040503050406030204" pitchFamily="18" charset="0"/>
                                      </a:rPr>
                                      <m:t>𝒊</m:t>
                                    </m:r>
                                    <m:r>
                                      <a:rPr lang="en-US" b="1" i="1">
                                        <a:latin typeface="Cambria Math" panose="02040503050406030204" pitchFamily="18" charset="0"/>
                                      </a:rPr>
                                      <m:t>)</m:t>
                                    </m:r>
                                  </m:sup>
                                </m:sSup>
                                <m:r>
                                  <a:rPr lang="en-US" b="1" i="1">
                                    <a:latin typeface="Cambria Math" panose="02040503050406030204" pitchFamily="18" charset="0"/>
                                  </a:rPr>
                                  <m:t> </m:t>
                                </m:r>
                              </m:e>
                            </m:d>
                            <m:r>
                              <a:rPr lang="en-US" b="1" i="1">
                                <a:latin typeface="Cambria Math" panose="02040503050406030204" pitchFamily="18" charset="0"/>
                              </a:rPr>
                              <m:t>. </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m:t>
                                </m:r>
                                <m:r>
                                  <a:rPr lang="en-US" b="1" i="1">
                                    <a:latin typeface="Cambria Math" panose="02040503050406030204" pitchFamily="18" charset="0"/>
                                  </a:rPr>
                                  <m:t>𝒊</m:t>
                                </m:r>
                                <m:r>
                                  <a:rPr lang="en-US" b="1" i="1">
                                    <a:latin typeface="Cambria Math" panose="02040503050406030204" pitchFamily="18" charset="0"/>
                                  </a:rPr>
                                  <m:t>)</m:t>
                                </m:r>
                              </m:sup>
                            </m:sSup>
                            <m:r>
                              <a:rPr lang="en-US" b="1" i="1">
                                <a:latin typeface="Cambria Math" panose="02040503050406030204" pitchFamily="18" charset="0"/>
                              </a:rPr>
                              <m:t> </m:t>
                            </m:r>
                          </m:e>
                        </m:d>
                      </m:e>
                    </m:nary>
                    <m:r>
                      <a:rPr lang="en-US" b="1" i="1">
                        <a:latin typeface="Cambria Math" panose="02040503050406030204" pitchFamily="18" charset="0"/>
                      </a:rPr>
                      <m:t> </m:t>
                    </m:r>
                  </m:oMath>
                </a14:m>
                <a:r>
                  <a:rPr lang="en-US" dirty="0"/>
                  <a:t>  </a:t>
                </a:r>
              </a:p>
              <a:p>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 = </m:t>
                    </m:r>
                    <m:r>
                      <a:rPr lang="en-US" i="1">
                        <a:latin typeface="Cambria Math" panose="02040503050406030204" pitchFamily="18" charset="0"/>
                      </a:rPr>
                      <m:t>𝑐</m:t>
                    </m:r>
                    <m:r>
                      <a:rPr lang="en-US" i="1">
                        <a:latin typeface="Cambria Math" panose="02040503050406030204" pitchFamily="18" charset="0"/>
                      </a:rPr>
                      <m:t>− ∝</m:t>
                    </m:r>
                  </m:oMath>
                </a14:m>
                <a:r>
                  <a:rPr lang="en-US" dirty="0"/>
                  <a:t>. </a:t>
                </a:r>
                <a:r>
                  <a:rPr lang="en-US" dirty="0" smtClean="0"/>
                  <a:t>1/n </a:t>
                </a:r>
                <a14:m>
                  <m:oMath xmlns:m="http://schemas.openxmlformats.org/officeDocument/2006/math">
                    <m:nary>
                      <m:naryPr>
                        <m:chr m:val="∑"/>
                        <m:limLoc m:val="undOvr"/>
                        <m:ctrlPr>
                          <a:rPr lang="en-US" b="1" i="1">
                            <a:latin typeface="Cambria Math" panose="02040503050406030204" pitchFamily="18" charset="0"/>
                          </a:rPr>
                        </m:ctrlPr>
                      </m:naryPr>
                      <m:sub>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𝟏</m:t>
                        </m:r>
                      </m:sub>
                      <m:sup>
                        <m:r>
                          <a:rPr lang="en-US" b="1" i="1">
                            <a:latin typeface="Cambria Math" panose="02040503050406030204" pitchFamily="18" charset="0"/>
                          </a:rPr>
                          <m:t>𝒏</m:t>
                        </m:r>
                      </m:sup>
                      <m:e>
                        <m:d>
                          <m:dPr>
                            <m:ctrlPr>
                              <a:rPr lang="en-US" b="1" i="1">
                                <a:latin typeface="Cambria Math" panose="02040503050406030204" pitchFamily="18" charset="0"/>
                              </a:rPr>
                            </m:ctrlPr>
                          </m:dPr>
                          <m:e>
                            <m:d>
                              <m:dPr>
                                <m:ctrlPr>
                                  <a:rPr lang="en-US" b="1" i="1">
                                    <a:latin typeface="Cambria Math" panose="02040503050406030204" pitchFamily="18" charset="0"/>
                                  </a:rPr>
                                </m:ctrlPr>
                              </m:dPr>
                              <m:e>
                                <m:d>
                                  <m:dPr>
                                    <m:ctrlPr>
                                      <a:rPr lang="en-US" b="1" i="1">
                                        <a:latin typeface="Cambria Math" panose="02040503050406030204" pitchFamily="18" charset="0"/>
                                      </a:rPr>
                                    </m:ctrlPr>
                                  </m:dPr>
                                  <m:e>
                                    <m:r>
                                      <a:rPr lang="en-US" b="1" i="1">
                                        <a:latin typeface="Cambria Math" panose="02040503050406030204" pitchFamily="18" charset="0"/>
                                      </a:rPr>
                                      <m:t>𝒎</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m:t>
                                        </m:r>
                                        <m:r>
                                          <a:rPr lang="en-US" b="1" i="1">
                                            <a:latin typeface="Cambria Math" panose="02040503050406030204" pitchFamily="18" charset="0"/>
                                          </a:rPr>
                                          <m:t>𝒊</m:t>
                                        </m:r>
                                        <m:r>
                                          <a:rPr lang="en-US" b="1" i="1">
                                            <a:latin typeface="Cambria Math" panose="02040503050406030204" pitchFamily="18" charset="0"/>
                                          </a:rPr>
                                          <m:t>)</m:t>
                                        </m:r>
                                      </m:sup>
                                    </m:sSup>
                                    <m:r>
                                      <a:rPr lang="en-US" b="1" i="1">
                                        <a:latin typeface="Cambria Math" panose="02040503050406030204" pitchFamily="18" charset="0"/>
                                      </a:rPr>
                                      <m:t>+</m:t>
                                    </m:r>
                                    <m:r>
                                      <a:rPr lang="en-US" b="1" i="1">
                                        <a:latin typeface="Cambria Math" panose="02040503050406030204" pitchFamily="18" charset="0"/>
                                      </a:rPr>
                                      <m:t>𝒄</m:t>
                                    </m:r>
                                  </m:e>
                                </m:d>
                                <m:r>
                                  <a:rPr lang="en-US" b="1" i="1">
                                    <a:latin typeface="Cambria Math" panose="02040503050406030204" pitchFamily="18" charset="0"/>
                                  </a:rPr>
                                  <m:t>− </m:t>
                                </m:r>
                                <m:sSup>
                                  <m:sSupPr>
                                    <m:ctrlPr>
                                      <a:rPr lang="en-US" b="1" i="1">
                                        <a:latin typeface="Cambria Math" panose="02040503050406030204" pitchFamily="18" charset="0"/>
                                      </a:rPr>
                                    </m:ctrlPr>
                                  </m:sSupPr>
                                  <m:e>
                                    <m:r>
                                      <a:rPr lang="en-US" b="1" i="1">
                                        <a:latin typeface="Cambria Math" panose="02040503050406030204" pitchFamily="18" charset="0"/>
                                      </a:rPr>
                                      <m:t>𝒚</m:t>
                                    </m:r>
                                  </m:e>
                                  <m:sup>
                                    <m:r>
                                      <a:rPr lang="en-US" b="1" i="1">
                                        <a:latin typeface="Cambria Math" panose="02040503050406030204" pitchFamily="18" charset="0"/>
                                      </a:rPr>
                                      <m:t>(</m:t>
                                    </m:r>
                                    <m:r>
                                      <a:rPr lang="en-US" b="1" i="1">
                                        <a:latin typeface="Cambria Math" panose="02040503050406030204" pitchFamily="18" charset="0"/>
                                      </a:rPr>
                                      <m:t>𝒊</m:t>
                                    </m:r>
                                    <m:r>
                                      <a:rPr lang="en-US" b="1" i="1">
                                        <a:latin typeface="Cambria Math" panose="02040503050406030204" pitchFamily="18" charset="0"/>
                                      </a:rPr>
                                      <m:t>)</m:t>
                                    </m:r>
                                  </m:sup>
                                </m:sSup>
                                <m:r>
                                  <a:rPr lang="en-US" b="1" i="1">
                                    <a:latin typeface="Cambria Math" panose="02040503050406030204" pitchFamily="18" charset="0"/>
                                  </a:rPr>
                                  <m:t> </m:t>
                                </m:r>
                              </m:e>
                            </m:d>
                          </m:e>
                        </m:d>
                      </m:e>
                    </m:nary>
                  </m:oMath>
                </a14:m>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52" t="-3439"/>
                </a:stretch>
              </a:blipFill>
            </p:spPr>
            <p:txBody>
              <a:bodyPr/>
              <a:lstStyle/>
              <a:p>
                <a:r>
                  <a:rPr lang="en-US">
                    <a:noFill/>
                  </a:rPr>
                  <a:t> </a:t>
                </a:r>
              </a:p>
            </p:txBody>
          </p:sp>
        </mc:Fallback>
      </mc:AlternateContent>
      <p:pic>
        <p:nvPicPr>
          <p:cNvPr id="7" name="Picture 6"/>
          <p:cNvPicPr>
            <a:picLocks noChangeAspect="1"/>
          </p:cNvPicPr>
          <p:nvPr/>
        </p:nvPicPr>
        <p:blipFill rotWithShape="1">
          <a:blip r:embed="rId3"/>
          <a:srcRect l="29479" t="47592" r="35833" b="34445"/>
          <a:stretch/>
        </p:blipFill>
        <p:spPr>
          <a:xfrm>
            <a:off x="1077685" y="1611428"/>
            <a:ext cx="5287934" cy="1540329"/>
          </a:xfrm>
          <a:prstGeom prst="rect">
            <a:avLst/>
          </a:prstGeom>
        </p:spPr>
      </p:pic>
    </p:spTree>
    <p:extLst>
      <p:ext uri="{BB962C8B-B14F-4D97-AF65-F5344CB8AC3E}">
        <p14:creationId xmlns:p14="http://schemas.microsoft.com/office/powerpoint/2010/main" val="16256265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While updating parameters (m, c), first compute all parameters then update parameters</a:t>
                </a:r>
              </a:p>
              <a:p>
                <a:pPr lvl="1"/>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 </m:t>
                    </m:r>
                    <m:r>
                      <a:rPr lang="en-US" i="1">
                        <a:latin typeface="Cambria Math" panose="02040503050406030204" pitchFamily="18" charset="0"/>
                      </a:rPr>
                      <m:t>𝑚</m:t>
                    </m:r>
                    <m:r>
                      <a:rPr lang="en-US" i="1">
                        <a:latin typeface="Cambria Math" panose="02040503050406030204" pitchFamily="18" charset="0"/>
                      </a:rPr>
                      <m:t>− ∝</m:t>
                    </m:r>
                  </m:oMath>
                </a14:m>
                <a:r>
                  <a:rPr lang="en-US" dirty="0"/>
                  <a:t>.1/n </a:t>
                </a:r>
                <a14:m>
                  <m:oMath xmlns:m="http://schemas.openxmlformats.org/officeDocument/2006/math">
                    <m:nary>
                      <m:naryPr>
                        <m:chr m:val="∑"/>
                        <m:limLoc m:val="undOvr"/>
                        <m:ctrlPr>
                          <a:rPr lang="en-US" b="1" i="1">
                            <a:latin typeface="Cambria Math" panose="02040503050406030204" pitchFamily="18" charset="0"/>
                          </a:rPr>
                        </m:ctrlPr>
                      </m:naryPr>
                      <m:sub>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𝟏</m:t>
                        </m:r>
                      </m:sub>
                      <m:sup>
                        <m:r>
                          <a:rPr lang="en-US" b="1" i="1">
                            <a:latin typeface="Cambria Math" panose="02040503050406030204" pitchFamily="18" charset="0"/>
                          </a:rPr>
                          <m:t>𝒏</m:t>
                        </m:r>
                      </m:sup>
                      <m:e>
                        <m:d>
                          <m:dPr>
                            <m:ctrlPr>
                              <a:rPr lang="en-US" b="1" i="1">
                                <a:latin typeface="Cambria Math" panose="02040503050406030204" pitchFamily="18" charset="0"/>
                              </a:rPr>
                            </m:ctrlPr>
                          </m:dPr>
                          <m:e>
                            <m:d>
                              <m:dPr>
                                <m:ctrlPr>
                                  <a:rPr lang="en-US" b="1" i="1">
                                    <a:latin typeface="Cambria Math" panose="02040503050406030204" pitchFamily="18" charset="0"/>
                                  </a:rPr>
                                </m:ctrlPr>
                              </m:dPr>
                              <m:e>
                                <m:d>
                                  <m:dPr>
                                    <m:ctrlPr>
                                      <a:rPr lang="en-US" b="1" i="1">
                                        <a:latin typeface="Cambria Math" panose="02040503050406030204" pitchFamily="18" charset="0"/>
                                      </a:rPr>
                                    </m:ctrlPr>
                                  </m:dPr>
                                  <m:e>
                                    <m:r>
                                      <a:rPr lang="en-US" b="1" i="1">
                                        <a:latin typeface="Cambria Math" panose="02040503050406030204" pitchFamily="18" charset="0"/>
                                      </a:rPr>
                                      <m:t>𝒎</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m:t>
                                        </m:r>
                                        <m:r>
                                          <a:rPr lang="en-US" b="1" i="1">
                                            <a:latin typeface="Cambria Math" panose="02040503050406030204" pitchFamily="18" charset="0"/>
                                          </a:rPr>
                                          <m:t>𝒊</m:t>
                                        </m:r>
                                        <m:r>
                                          <a:rPr lang="en-US" b="1" i="1">
                                            <a:latin typeface="Cambria Math" panose="02040503050406030204" pitchFamily="18" charset="0"/>
                                          </a:rPr>
                                          <m:t>)</m:t>
                                        </m:r>
                                      </m:sup>
                                    </m:sSup>
                                    <m:r>
                                      <a:rPr lang="en-US" b="1" i="1">
                                        <a:latin typeface="Cambria Math" panose="02040503050406030204" pitchFamily="18" charset="0"/>
                                      </a:rPr>
                                      <m:t>+</m:t>
                                    </m:r>
                                    <m:r>
                                      <a:rPr lang="en-US" b="1" i="1">
                                        <a:latin typeface="Cambria Math" panose="02040503050406030204" pitchFamily="18" charset="0"/>
                                      </a:rPr>
                                      <m:t>𝒄</m:t>
                                    </m:r>
                                  </m:e>
                                </m:d>
                                <m:r>
                                  <a:rPr lang="en-US" b="1" i="1">
                                    <a:latin typeface="Cambria Math" panose="02040503050406030204" pitchFamily="18" charset="0"/>
                                  </a:rPr>
                                  <m:t>− </m:t>
                                </m:r>
                                <m:sSup>
                                  <m:sSupPr>
                                    <m:ctrlPr>
                                      <a:rPr lang="en-US" b="1" i="1">
                                        <a:latin typeface="Cambria Math" panose="02040503050406030204" pitchFamily="18" charset="0"/>
                                      </a:rPr>
                                    </m:ctrlPr>
                                  </m:sSupPr>
                                  <m:e>
                                    <m:r>
                                      <a:rPr lang="en-US" b="1" i="1">
                                        <a:latin typeface="Cambria Math" panose="02040503050406030204" pitchFamily="18" charset="0"/>
                                      </a:rPr>
                                      <m:t>𝒚</m:t>
                                    </m:r>
                                  </m:e>
                                  <m:sup>
                                    <m:r>
                                      <a:rPr lang="en-US" b="1" i="1">
                                        <a:latin typeface="Cambria Math" panose="02040503050406030204" pitchFamily="18" charset="0"/>
                                      </a:rPr>
                                      <m:t>(</m:t>
                                    </m:r>
                                    <m:r>
                                      <a:rPr lang="en-US" b="1" i="1">
                                        <a:latin typeface="Cambria Math" panose="02040503050406030204" pitchFamily="18" charset="0"/>
                                      </a:rPr>
                                      <m:t>𝒊</m:t>
                                    </m:r>
                                    <m:r>
                                      <a:rPr lang="en-US" b="1" i="1">
                                        <a:latin typeface="Cambria Math" panose="02040503050406030204" pitchFamily="18" charset="0"/>
                                      </a:rPr>
                                      <m:t>)</m:t>
                                    </m:r>
                                  </m:sup>
                                </m:sSup>
                                <m:r>
                                  <a:rPr lang="en-US" b="1" i="1">
                                    <a:latin typeface="Cambria Math" panose="02040503050406030204" pitchFamily="18" charset="0"/>
                                  </a:rPr>
                                  <m:t> </m:t>
                                </m:r>
                              </m:e>
                            </m:d>
                            <m:r>
                              <a:rPr lang="en-US" b="1" i="1">
                                <a:latin typeface="Cambria Math" panose="02040503050406030204" pitchFamily="18" charset="0"/>
                              </a:rPr>
                              <m:t>. </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m:t>
                                </m:r>
                                <m:r>
                                  <a:rPr lang="en-US" b="1" i="1">
                                    <a:latin typeface="Cambria Math" panose="02040503050406030204" pitchFamily="18" charset="0"/>
                                  </a:rPr>
                                  <m:t>𝒊</m:t>
                                </m:r>
                                <m:r>
                                  <a:rPr lang="en-US" b="1" i="1">
                                    <a:latin typeface="Cambria Math" panose="02040503050406030204" pitchFamily="18" charset="0"/>
                                  </a:rPr>
                                  <m:t>)</m:t>
                                </m:r>
                              </m:sup>
                            </m:sSup>
                            <m:r>
                              <a:rPr lang="en-US" b="1" i="1">
                                <a:latin typeface="Cambria Math" panose="02040503050406030204" pitchFamily="18" charset="0"/>
                              </a:rPr>
                              <m:t> </m:t>
                            </m:r>
                          </m:e>
                        </m:d>
                      </m:e>
                    </m:nary>
                    <m:r>
                      <a:rPr lang="en-US" b="1" i="1">
                        <a:latin typeface="Cambria Math" panose="02040503050406030204" pitchFamily="18" charset="0"/>
                      </a:rPr>
                      <m:t> </m:t>
                    </m:r>
                  </m:oMath>
                </a14:m>
                <a:r>
                  <a:rPr lang="en-US" dirty="0"/>
                  <a:t>  </a:t>
                </a:r>
              </a:p>
              <a:p>
                <a:pPr lvl="1"/>
                <a:r>
                  <a:rPr lang="en-US" dirty="0"/>
                  <a:t>t</a:t>
                </a:r>
                <a:r>
                  <a:rPr lang="en-US" dirty="0" smtClean="0"/>
                  <a:t>2</a:t>
                </a:r>
                <a14:m>
                  <m:oMath xmlns:m="http://schemas.openxmlformats.org/officeDocument/2006/math">
                    <m:r>
                      <a:rPr lang="en-US" i="1">
                        <a:latin typeface="Cambria Math" panose="02040503050406030204" pitchFamily="18" charset="0"/>
                      </a:rPr>
                      <m:t> = </m:t>
                    </m:r>
                    <m:r>
                      <a:rPr lang="en-US" i="1">
                        <a:latin typeface="Cambria Math" panose="02040503050406030204" pitchFamily="18" charset="0"/>
                      </a:rPr>
                      <m:t>𝑐</m:t>
                    </m:r>
                    <m:r>
                      <a:rPr lang="en-US" i="1">
                        <a:latin typeface="Cambria Math" panose="02040503050406030204" pitchFamily="18" charset="0"/>
                      </a:rPr>
                      <m:t>− ∝</m:t>
                    </m:r>
                  </m:oMath>
                </a14:m>
                <a:r>
                  <a:rPr lang="en-US" dirty="0"/>
                  <a:t>. 1/n </a:t>
                </a:r>
                <a14:m>
                  <m:oMath xmlns:m="http://schemas.openxmlformats.org/officeDocument/2006/math">
                    <m:nary>
                      <m:naryPr>
                        <m:chr m:val="∑"/>
                        <m:limLoc m:val="undOvr"/>
                        <m:ctrlPr>
                          <a:rPr lang="en-US" b="1" i="1">
                            <a:latin typeface="Cambria Math" panose="02040503050406030204" pitchFamily="18" charset="0"/>
                          </a:rPr>
                        </m:ctrlPr>
                      </m:naryPr>
                      <m:sub>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𝟏</m:t>
                        </m:r>
                      </m:sub>
                      <m:sup>
                        <m:r>
                          <a:rPr lang="en-US" b="1" i="1">
                            <a:latin typeface="Cambria Math" panose="02040503050406030204" pitchFamily="18" charset="0"/>
                          </a:rPr>
                          <m:t>𝒏</m:t>
                        </m:r>
                      </m:sup>
                      <m:e>
                        <m:d>
                          <m:dPr>
                            <m:ctrlPr>
                              <a:rPr lang="en-US" b="1" i="1">
                                <a:latin typeface="Cambria Math" panose="02040503050406030204" pitchFamily="18" charset="0"/>
                              </a:rPr>
                            </m:ctrlPr>
                          </m:dPr>
                          <m:e>
                            <m:d>
                              <m:dPr>
                                <m:ctrlPr>
                                  <a:rPr lang="en-US" b="1" i="1">
                                    <a:latin typeface="Cambria Math" panose="02040503050406030204" pitchFamily="18" charset="0"/>
                                  </a:rPr>
                                </m:ctrlPr>
                              </m:dPr>
                              <m:e>
                                <m:d>
                                  <m:dPr>
                                    <m:ctrlPr>
                                      <a:rPr lang="en-US" b="1" i="1">
                                        <a:latin typeface="Cambria Math" panose="02040503050406030204" pitchFamily="18" charset="0"/>
                                      </a:rPr>
                                    </m:ctrlPr>
                                  </m:dPr>
                                  <m:e>
                                    <m:r>
                                      <a:rPr lang="en-US" b="1" i="1">
                                        <a:latin typeface="Cambria Math" panose="02040503050406030204" pitchFamily="18" charset="0"/>
                                      </a:rPr>
                                      <m:t>𝒎</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m:t>
                                        </m:r>
                                        <m:r>
                                          <a:rPr lang="en-US" b="1" i="1">
                                            <a:latin typeface="Cambria Math" panose="02040503050406030204" pitchFamily="18" charset="0"/>
                                          </a:rPr>
                                          <m:t>𝒊</m:t>
                                        </m:r>
                                        <m:r>
                                          <a:rPr lang="en-US" b="1" i="1">
                                            <a:latin typeface="Cambria Math" panose="02040503050406030204" pitchFamily="18" charset="0"/>
                                          </a:rPr>
                                          <m:t>)</m:t>
                                        </m:r>
                                      </m:sup>
                                    </m:sSup>
                                    <m:r>
                                      <a:rPr lang="en-US" b="1" i="1">
                                        <a:latin typeface="Cambria Math" panose="02040503050406030204" pitchFamily="18" charset="0"/>
                                      </a:rPr>
                                      <m:t>+</m:t>
                                    </m:r>
                                    <m:r>
                                      <a:rPr lang="en-US" b="1" i="1">
                                        <a:latin typeface="Cambria Math" panose="02040503050406030204" pitchFamily="18" charset="0"/>
                                      </a:rPr>
                                      <m:t>𝒄</m:t>
                                    </m:r>
                                  </m:e>
                                </m:d>
                                <m:r>
                                  <a:rPr lang="en-US" b="1" i="1">
                                    <a:latin typeface="Cambria Math" panose="02040503050406030204" pitchFamily="18" charset="0"/>
                                  </a:rPr>
                                  <m:t>− </m:t>
                                </m:r>
                                <m:sSup>
                                  <m:sSupPr>
                                    <m:ctrlPr>
                                      <a:rPr lang="en-US" b="1" i="1">
                                        <a:latin typeface="Cambria Math" panose="02040503050406030204" pitchFamily="18" charset="0"/>
                                      </a:rPr>
                                    </m:ctrlPr>
                                  </m:sSupPr>
                                  <m:e>
                                    <m:r>
                                      <a:rPr lang="en-US" b="1" i="1">
                                        <a:latin typeface="Cambria Math" panose="02040503050406030204" pitchFamily="18" charset="0"/>
                                      </a:rPr>
                                      <m:t>𝒚</m:t>
                                    </m:r>
                                  </m:e>
                                  <m:sup>
                                    <m:r>
                                      <a:rPr lang="en-US" b="1" i="1">
                                        <a:latin typeface="Cambria Math" panose="02040503050406030204" pitchFamily="18" charset="0"/>
                                      </a:rPr>
                                      <m:t>(</m:t>
                                    </m:r>
                                    <m:r>
                                      <a:rPr lang="en-US" b="1" i="1">
                                        <a:latin typeface="Cambria Math" panose="02040503050406030204" pitchFamily="18" charset="0"/>
                                      </a:rPr>
                                      <m:t>𝒊</m:t>
                                    </m:r>
                                    <m:r>
                                      <a:rPr lang="en-US" b="1" i="1">
                                        <a:latin typeface="Cambria Math" panose="02040503050406030204" pitchFamily="18" charset="0"/>
                                      </a:rPr>
                                      <m:t>)</m:t>
                                    </m:r>
                                  </m:sup>
                                </m:sSup>
                                <m:r>
                                  <a:rPr lang="en-US" b="1" i="1">
                                    <a:latin typeface="Cambria Math" panose="02040503050406030204" pitchFamily="18" charset="0"/>
                                  </a:rPr>
                                  <m:t> </m:t>
                                </m:r>
                              </m:e>
                            </m:d>
                          </m:e>
                        </m:d>
                      </m:e>
                    </m:nary>
                  </m:oMath>
                </a14:m>
                <a:endParaRPr lang="en-US" dirty="0"/>
              </a:p>
              <a:p>
                <a:pPr lvl="2"/>
                <a:r>
                  <a:rPr lang="en-US" dirty="0" smtClean="0"/>
                  <a:t>m= t1</a:t>
                </a:r>
              </a:p>
              <a:p>
                <a:pPr lvl="2"/>
                <a:r>
                  <a:rPr lang="en-US" dirty="0" smtClean="0"/>
                  <a:t>c = t2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52"/>
                </a:stretch>
              </a:blipFill>
            </p:spPr>
            <p:txBody>
              <a:bodyPr/>
              <a:lstStyle/>
              <a:p>
                <a:r>
                  <a:rPr lang="en-US">
                    <a:noFill/>
                  </a:rPr>
                  <a:t> </a:t>
                </a:r>
              </a:p>
            </p:txBody>
          </p:sp>
        </mc:Fallback>
      </mc:AlternateContent>
    </p:spTree>
    <p:extLst>
      <p:ext uri="{BB962C8B-B14F-4D97-AF65-F5344CB8AC3E}">
        <p14:creationId xmlns:p14="http://schemas.microsoft.com/office/powerpoint/2010/main" val="17270854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
        <p:nvSpPr>
          <p:cNvPr id="3" name="Content Placeholder 2"/>
          <p:cNvSpPr>
            <a:spLocks noGrp="1"/>
          </p:cNvSpPr>
          <p:nvPr>
            <p:ph idx="1"/>
          </p:nvPr>
        </p:nvSpPr>
        <p:spPr/>
        <p:txBody>
          <a:bodyPr/>
          <a:lstStyle/>
          <a:p>
            <a:r>
              <a:rPr lang="en-US" b="1" dirty="0" err="1"/>
              <a:t>def</a:t>
            </a:r>
            <a:r>
              <a:rPr lang="en-US" b="1" dirty="0"/>
              <a:t> hypothesis( </a:t>
            </a:r>
            <a:r>
              <a:rPr lang="en-US" b="1" dirty="0" err="1"/>
              <a:t>inp</a:t>
            </a:r>
            <a:r>
              <a:rPr lang="en-US" b="1" dirty="0"/>
              <a:t>, m, c):</a:t>
            </a:r>
          </a:p>
          <a:p>
            <a:r>
              <a:rPr lang="en-US" dirty="0"/>
              <a:t>    h = c + </a:t>
            </a:r>
            <a:r>
              <a:rPr lang="en-US" dirty="0" err="1"/>
              <a:t>inp</a:t>
            </a:r>
            <a:r>
              <a:rPr lang="en-US" dirty="0"/>
              <a:t> * m</a:t>
            </a:r>
          </a:p>
          <a:p>
            <a:r>
              <a:rPr lang="en-US" dirty="0"/>
              <a:t>    return </a:t>
            </a:r>
            <a:r>
              <a:rPr lang="en-US" dirty="0" smtClean="0"/>
              <a:t>h</a:t>
            </a:r>
          </a:p>
          <a:p>
            <a:r>
              <a:rPr lang="en-US" b="1" dirty="0" err="1"/>
              <a:t>def</a:t>
            </a:r>
            <a:r>
              <a:rPr lang="en-US" b="1" dirty="0"/>
              <a:t> </a:t>
            </a:r>
            <a:r>
              <a:rPr lang="en-US" b="1" dirty="0" err="1" smtClean="0"/>
              <a:t>CostFun</a:t>
            </a:r>
            <a:r>
              <a:rPr lang="en-US" b="1" dirty="0" smtClean="0"/>
              <a:t>(</a:t>
            </a:r>
            <a:r>
              <a:rPr lang="en-US" b="1" dirty="0" err="1" smtClean="0"/>
              <a:t>m,c</a:t>
            </a:r>
            <a:r>
              <a:rPr lang="en-US" b="1" dirty="0"/>
              <a:t>):</a:t>
            </a:r>
          </a:p>
          <a:p>
            <a:r>
              <a:rPr lang="en-US" dirty="0"/>
              <a:t>    sum = 0</a:t>
            </a:r>
          </a:p>
          <a:p>
            <a:r>
              <a:rPr lang="en-US" dirty="0"/>
              <a:t>    for </a:t>
            </a:r>
            <a:r>
              <a:rPr lang="en-US" dirty="0" err="1"/>
              <a:t>i</a:t>
            </a:r>
            <a:r>
              <a:rPr lang="en-US" dirty="0"/>
              <a:t> in range (count):</a:t>
            </a:r>
          </a:p>
          <a:p>
            <a:r>
              <a:rPr lang="en-US" dirty="0"/>
              <a:t>        sum+= ((m*x[</a:t>
            </a:r>
            <a:r>
              <a:rPr lang="en-US" dirty="0" err="1"/>
              <a:t>i</a:t>
            </a:r>
            <a:r>
              <a:rPr lang="en-US" dirty="0"/>
              <a:t>] + c)-y[</a:t>
            </a:r>
            <a:r>
              <a:rPr lang="en-US" dirty="0" err="1"/>
              <a:t>i</a:t>
            </a:r>
            <a:r>
              <a:rPr lang="en-US" dirty="0"/>
              <a:t>]) ** 2</a:t>
            </a:r>
          </a:p>
          <a:p>
            <a:r>
              <a:rPr lang="en-US" dirty="0"/>
              <a:t>    error = sum/(2*count)</a:t>
            </a:r>
          </a:p>
          <a:p>
            <a:r>
              <a:rPr lang="en-US" dirty="0"/>
              <a:t>    return error</a:t>
            </a:r>
          </a:p>
        </p:txBody>
      </p:sp>
    </p:spTree>
    <p:extLst>
      <p:ext uri="{BB962C8B-B14F-4D97-AF65-F5344CB8AC3E}">
        <p14:creationId xmlns:p14="http://schemas.microsoft.com/office/powerpoint/2010/main" val="40486644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Decent</a:t>
            </a:r>
            <a:endParaRPr lang="en-US" dirty="0"/>
          </a:p>
        </p:txBody>
      </p:sp>
      <p:sp>
        <p:nvSpPr>
          <p:cNvPr id="3" name="Content Placeholder 2"/>
          <p:cNvSpPr>
            <a:spLocks noGrp="1"/>
          </p:cNvSpPr>
          <p:nvPr>
            <p:ph idx="1"/>
          </p:nvPr>
        </p:nvSpPr>
        <p:spPr>
          <a:xfrm>
            <a:off x="684212" y="685800"/>
            <a:ext cx="4306888" cy="4436616"/>
          </a:xfrm>
        </p:spPr>
        <p:txBody>
          <a:bodyPr/>
          <a:lstStyle/>
          <a:p>
            <a:r>
              <a:rPr lang="en-US" b="1" dirty="0" err="1"/>
              <a:t>def</a:t>
            </a:r>
            <a:r>
              <a:rPr lang="en-US" b="1" dirty="0"/>
              <a:t> GD(</a:t>
            </a:r>
            <a:r>
              <a:rPr lang="en-US" b="1" dirty="0" err="1"/>
              <a:t>m,c,lr</a:t>
            </a:r>
            <a:r>
              <a:rPr lang="en-US" b="1" dirty="0"/>
              <a:t>):</a:t>
            </a:r>
          </a:p>
          <a:p>
            <a:r>
              <a:rPr lang="en-US" dirty="0"/>
              <a:t>    um=0</a:t>
            </a:r>
          </a:p>
          <a:p>
            <a:r>
              <a:rPr lang="en-US" dirty="0"/>
              <a:t>    </a:t>
            </a:r>
            <a:r>
              <a:rPr lang="en-US" dirty="0" err="1"/>
              <a:t>uc</a:t>
            </a:r>
            <a:r>
              <a:rPr lang="en-US" dirty="0"/>
              <a:t>=0</a:t>
            </a:r>
          </a:p>
          <a:p>
            <a:r>
              <a:rPr lang="en-US" dirty="0"/>
              <a:t>    for </a:t>
            </a:r>
            <a:r>
              <a:rPr lang="en-US" dirty="0" err="1"/>
              <a:t>i</a:t>
            </a:r>
            <a:r>
              <a:rPr lang="en-US" dirty="0"/>
              <a:t> in range (count):</a:t>
            </a:r>
          </a:p>
          <a:p>
            <a:r>
              <a:rPr lang="en-US" dirty="0"/>
              <a:t>      um+=  (m*x[</a:t>
            </a:r>
            <a:r>
              <a:rPr lang="en-US" dirty="0" err="1"/>
              <a:t>i</a:t>
            </a:r>
            <a:r>
              <a:rPr lang="en-US" dirty="0"/>
              <a:t>] + c - y[</a:t>
            </a:r>
            <a:r>
              <a:rPr lang="en-US" dirty="0" err="1"/>
              <a:t>i</a:t>
            </a:r>
            <a:r>
              <a:rPr lang="en-US" dirty="0"/>
              <a:t>]) * x[</a:t>
            </a:r>
            <a:r>
              <a:rPr lang="en-US" dirty="0" err="1"/>
              <a:t>i</a:t>
            </a:r>
            <a:r>
              <a:rPr lang="en-US" dirty="0"/>
              <a:t>]</a:t>
            </a:r>
          </a:p>
          <a:p>
            <a:r>
              <a:rPr lang="en-US" dirty="0"/>
              <a:t>      </a:t>
            </a:r>
            <a:r>
              <a:rPr lang="en-US" dirty="0" err="1"/>
              <a:t>uc</a:t>
            </a:r>
            <a:r>
              <a:rPr lang="en-US" dirty="0"/>
              <a:t> =  (m*x[</a:t>
            </a:r>
            <a:r>
              <a:rPr lang="en-US" dirty="0" err="1"/>
              <a:t>i</a:t>
            </a:r>
            <a:r>
              <a:rPr lang="en-US" dirty="0"/>
              <a:t>] + c - y[</a:t>
            </a:r>
            <a:r>
              <a:rPr lang="en-US" dirty="0" err="1"/>
              <a:t>i</a:t>
            </a:r>
            <a:r>
              <a:rPr lang="en-US" dirty="0"/>
              <a:t>])</a:t>
            </a:r>
          </a:p>
          <a:p>
            <a:r>
              <a:rPr lang="en-US" dirty="0"/>
              <a:t>    m =  m - </a:t>
            </a:r>
            <a:r>
              <a:rPr lang="en-US" dirty="0" err="1"/>
              <a:t>lr</a:t>
            </a:r>
            <a:r>
              <a:rPr lang="en-US" dirty="0"/>
              <a:t> * </a:t>
            </a:r>
            <a:r>
              <a:rPr lang="en-US" dirty="0" smtClean="0"/>
              <a:t>um/ count</a:t>
            </a:r>
            <a:endParaRPr lang="en-US" dirty="0"/>
          </a:p>
          <a:p>
            <a:r>
              <a:rPr lang="en-US" dirty="0"/>
              <a:t>    c =  c - </a:t>
            </a:r>
            <a:r>
              <a:rPr lang="en-US" dirty="0" err="1"/>
              <a:t>lr</a:t>
            </a:r>
            <a:r>
              <a:rPr lang="en-US" dirty="0"/>
              <a:t> * </a:t>
            </a:r>
            <a:r>
              <a:rPr lang="en-US" dirty="0" err="1" smtClean="0"/>
              <a:t>uc</a:t>
            </a:r>
            <a:r>
              <a:rPr lang="en-US" dirty="0" smtClean="0"/>
              <a:t>/count</a:t>
            </a:r>
            <a:endParaRPr lang="en-US" dirty="0"/>
          </a:p>
          <a:p>
            <a:r>
              <a:rPr lang="en-US" dirty="0"/>
              <a:t>    return </a:t>
            </a:r>
            <a:r>
              <a:rPr lang="en-US" dirty="0" err="1"/>
              <a:t>m,c</a:t>
            </a:r>
            <a:r>
              <a:rPr lang="en-US" dirty="0"/>
              <a:t> </a:t>
            </a:r>
          </a:p>
        </p:txBody>
      </p:sp>
      <p:sp>
        <p:nvSpPr>
          <p:cNvPr id="4" name="Rectangle 3"/>
          <p:cNvSpPr/>
          <p:nvPr/>
        </p:nvSpPr>
        <p:spPr>
          <a:xfrm>
            <a:off x="4822371" y="837307"/>
            <a:ext cx="4158343" cy="3970318"/>
          </a:xfrm>
          <a:prstGeom prst="rect">
            <a:avLst/>
          </a:prstGeom>
        </p:spPr>
        <p:txBody>
          <a:bodyPr wrap="square">
            <a:spAutoFit/>
          </a:bodyPr>
          <a:lstStyle/>
          <a:p>
            <a:r>
              <a:rPr lang="en-US" b="1" dirty="0" err="1"/>
              <a:t>def</a:t>
            </a:r>
            <a:r>
              <a:rPr lang="en-US" b="1" dirty="0"/>
              <a:t> </a:t>
            </a:r>
            <a:r>
              <a:rPr lang="en-US" b="1" dirty="0" err="1"/>
              <a:t>GDLearning</a:t>
            </a:r>
            <a:r>
              <a:rPr lang="en-US" b="1" dirty="0"/>
              <a:t>():</a:t>
            </a:r>
          </a:p>
          <a:p>
            <a:r>
              <a:rPr lang="en-US" dirty="0"/>
              <a:t>    </a:t>
            </a:r>
          </a:p>
          <a:p>
            <a:r>
              <a:rPr lang="en-US" dirty="0"/>
              <a:t> </a:t>
            </a:r>
            <a:r>
              <a:rPr lang="en-US" dirty="0" err="1"/>
              <a:t>lr</a:t>
            </a:r>
            <a:r>
              <a:rPr lang="en-US" dirty="0"/>
              <a:t> = 0.01</a:t>
            </a:r>
          </a:p>
          <a:p>
            <a:r>
              <a:rPr lang="en-US" dirty="0"/>
              <a:t> m=0</a:t>
            </a:r>
          </a:p>
          <a:p>
            <a:r>
              <a:rPr lang="en-US" dirty="0"/>
              <a:t> c=0</a:t>
            </a:r>
          </a:p>
          <a:p>
            <a:r>
              <a:rPr lang="en-US" dirty="0"/>
              <a:t> </a:t>
            </a:r>
            <a:r>
              <a:rPr lang="en-US" dirty="0" err="1"/>
              <a:t>epocs</a:t>
            </a:r>
            <a:r>
              <a:rPr lang="en-US" dirty="0"/>
              <a:t> = 100</a:t>
            </a:r>
          </a:p>
          <a:p>
            <a:r>
              <a:rPr lang="en-US" dirty="0"/>
              <a:t> for </a:t>
            </a:r>
            <a:r>
              <a:rPr lang="en-US" dirty="0" err="1"/>
              <a:t>i</a:t>
            </a:r>
            <a:r>
              <a:rPr lang="en-US" dirty="0"/>
              <a:t> in range (</a:t>
            </a:r>
            <a:r>
              <a:rPr lang="en-US" dirty="0" err="1"/>
              <a:t>epocs</a:t>
            </a:r>
            <a:r>
              <a:rPr lang="en-US" dirty="0"/>
              <a:t>):</a:t>
            </a:r>
          </a:p>
          <a:p>
            <a:r>
              <a:rPr lang="en-US" dirty="0"/>
              <a:t>        </a:t>
            </a:r>
          </a:p>
          <a:p>
            <a:r>
              <a:rPr lang="en-US" dirty="0"/>
              <a:t>    </a:t>
            </a:r>
            <a:r>
              <a:rPr lang="en-US" dirty="0" err="1"/>
              <a:t>res.append</a:t>
            </a:r>
            <a:r>
              <a:rPr lang="en-US" dirty="0"/>
              <a:t>(</a:t>
            </a:r>
            <a:r>
              <a:rPr lang="en-US" dirty="0" err="1"/>
              <a:t>CostFunSimple</a:t>
            </a:r>
            <a:r>
              <a:rPr lang="en-US" dirty="0"/>
              <a:t>(</a:t>
            </a:r>
            <a:r>
              <a:rPr lang="en-US" dirty="0" err="1"/>
              <a:t>m,c</a:t>
            </a:r>
            <a:r>
              <a:rPr lang="en-US" dirty="0"/>
              <a:t>))</a:t>
            </a:r>
          </a:p>
          <a:p>
            <a:r>
              <a:rPr lang="en-US" dirty="0"/>
              <a:t>    </a:t>
            </a:r>
            <a:r>
              <a:rPr lang="en-US" dirty="0" err="1"/>
              <a:t>m,c</a:t>
            </a:r>
            <a:r>
              <a:rPr lang="en-US" dirty="0"/>
              <a:t> = GD(</a:t>
            </a:r>
            <a:r>
              <a:rPr lang="en-US" dirty="0" err="1"/>
              <a:t>m,c,lr</a:t>
            </a:r>
            <a:r>
              <a:rPr lang="en-US" dirty="0"/>
              <a:t>)</a:t>
            </a:r>
          </a:p>
          <a:p>
            <a:r>
              <a:rPr lang="en-US" dirty="0"/>
              <a:t> #res = </a:t>
            </a:r>
            <a:r>
              <a:rPr lang="en-US" dirty="0" smtClean="0"/>
              <a:t>['%.2f</a:t>
            </a:r>
            <a:r>
              <a:rPr lang="en-US" dirty="0"/>
              <a:t>' %</a:t>
            </a:r>
            <a:r>
              <a:rPr lang="en-US" dirty="0" err="1"/>
              <a:t>i</a:t>
            </a:r>
            <a:r>
              <a:rPr lang="en-US" dirty="0"/>
              <a:t> for </a:t>
            </a:r>
            <a:r>
              <a:rPr lang="en-US" dirty="0" err="1"/>
              <a:t>i</a:t>
            </a:r>
            <a:r>
              <a:rPr lang="en-US" dirty="0"/>
              <a:t> in res]</a:t>
            </a:r>
          </a:p>
          <a:p>
            <a:r>
              <a:rPr lang="en-US" dirty="0"/>
              <a:t> </a:t>
            </a:r>
            <a:r>
              <a:rPr lang="en-US" dirty="0" err="1"/>
              <a:t>plotit</a:t>
            </a:r>
            <a:r>
              <a:rPr lang="en-US" dirty="0"/>
              <a:t>(</a:t>
            </a:r>
            <a:r>
              <a:rPr lang="en-US" dirty="0" err="1"/>
              <a:t>x,y</a:t>
            </a:r>
            <a:r>
              <a:rPr lang="en-US" dirty="0"/>
              <a:t>)</a:t>
            </a:r>
          </a:p>
          <a:p>
            <a:r>
              <a:rPr lang="en-US" dirty="0"/>
              <a:t> </a:t>
            </a:r>
            <a:r>
              <a:rPr lang="en-US" dirty="0" err="1"/>
              <a:t>plotit</a:t>
            </a:r>
            <a:r>
              <a:rPr lang="en-US" dirty="0"/>
              <a:t>(range(</a:t>
            </a:r>
            <a:r>
              <a:rPr lang="en-US" dirty="0" err="1"/>
              <a:t>epocs</a:t>
            </a:r>
            <a:r>
              <a:rPr lang="en-US" dirty="0"/>
              <a:t>),res)</a:t>
            </a:r>
          </a:p>
          <a:p>
            <a:r>
              <a:rPr lang="en-US" dirty="0"/>
              <a:t> print (res[epocs-1])</a:t>
            </a:r>
          </a:p>
        </p:txBody>
      </p:sp>
      <p:sp>
        <p:nvSpPr>
          <p:cNvPr id="5" name="Rectangle 4"/>
          <p:cNvSpPr/>
          <p:nvPr/>
        </p:nvSpPr>
        <p:spPr>
          <a:xfrm>
            <a:off x="9301843" y="735764"/>
            <a:ext cx="2759528" cy="1754326"/>
          </a:xfrm>
          <a:prstGeom prst="rect">
            <a:avLst/>
          </a:prstGeom>
        </p:spPr>
        <p:txBody>
          <a:bodyPr wrap="square">
            <a:spAutoFit/>
          </a:bodyPr>
          <a:lstStyle/>
          <a:p>
            <a:r>
              <a:rPr lang="en-US" b="1" dirty="0"/>
              <a:t>import </a:t>
            </a:r>
            <a:r>
              <a:rPr lang="en-US" b="1" dirty="0" err="1"/>
              <a:t>matplotlib.pyplot</a:t>
            </a:r>
            <a:r>
              <a:rPr lang="en-US" b="1" dirty="0"/>
              <a:t> as </a:t>
            </a:r>
            <a:r>
              <a:rPr lang="en-US" b="1" dirty="0" err="1"/>
              <a:t>plt</a:t>
            </a:r>
            <a:endParaRPr lang="en-US" b="1" dirty="0"/>
          </a:p>
          <a:p>
            <a:endParaRPr lang="en-US" b="1" dirty="0" smtClean="0"/>
          </a:p>
          <a:p>
            <a:r>
              <a:rPr lang="en-US" b="1" dirty="0" err="1" smtClean="0"/>
              <a:t>def</a:t>
            </a:r>
            <a:r>
              <a:rPr lang="en-US" b="1" dirty="0" smtClean="0"/>
              <a:t> </a:t>
            </a:r>
            <a:r>
              <a:rPr lang="en-US" b="1" dirty="0" err="1"/>
              <a:t>plotit</a:t>
            </a:r>
            <a:r>
              <a:rPr lang="en-US" b="1" dirty="0"/>
              <a:t>(</a:t>
            </a:r>
            <a:r>
              <a:rPr lang="en-US" b="1" dirty="0" err="1"/>
              <a:t>x,y</a:t>
            </a:r>
            <a:r>
              <a:rPr lang="en-US" b="1" dirty="0"/>
              <a:t>):</a:t>
            </a:r>
          </a:p>
          <a:p>
            <a:r>
              <a:rPr lang="en-US" dirty="0"/>
              <a:t>    </a:t>
            </a:r>
            <a:r>
              <a:rPr lang="en-US" dirty="0" err="1"/>
              <a:t>plt.plot</a:t>
            </a:r>
            <a:r>
              <a:rPr lang="en-US" dirty="0"/>
              <a:t>(</a:t>
            </a:r>
            <a:r>
              <a:rPr lang="en-US" dirty="0" err="1"/>
              <a:t>x,y</a:t>
            </a:r>
            <a:r>
              <a:rPr lang="en-US" dirty="0"/>
              <a:t>)</a:t>
            </a:r>
          </a:p>
          <a:p>
            <a:r>
              <a:rPr lang="en-US" dirty="0"/>
              <a:t>    </a:t>
            </a:r>
            <a:r>
              <a:rPr lang="en-US" dirty="0" err="1"/>
              <a:t>plt.show</a:t>
            </a:r>
            <a:r>
              <a:rPr lang="en-US" dirty="0"/>
              <a:t>()</a:t>
            </a:r>
          </a:p>
        </p:txBody>
      </p:sp>
    </p:spTree>
    <p:extLst>
      <p:ext uri="{BB962C8B-B14F-4D97-AF65-F5344CB8AC3E}">
        <p14:creationId xmlns:p14="http://schemas.microsoft.com/office/powerpoint/2010/main" val="2746799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Multivariate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In real world, analysis usually depends on multiple factors and features. </a:t>
                </a:r>
              </a:p>
              <a:p>
                <a:pPr lvl="1"/>
                <a:r>
                  <a:rPr lang="en-US" dirty="0" smtClean="0"/>
                  <a:t>We may have n features</a:t>
                </a:r>
              </a:p>
              <a:p>
                <a:pPr lvl="1"/>
                <a:r>
                  <a:rPr lang="en-US" dirty="0" smtClean="0"/>
                  <a:t>For each feature, we have to find a weight/dependency on output.</a:t>
                </a:r>
              </a:p>
              <a:p>
                <a:pPr lvl="1"/>
                <a:r>
                  <a:rPr lang="en-US" dirty="0" smtClean="0"/>
                  <a:t>The univariate regression </a:t>
                </a:r>
                <a:r>
                  <a:rPr lang="en-US" dirty="0" err="1" smtClean="0"/>
                  <a:t>formaulas</a:t>
                </a:r>
                <a:r>
                  <a:rPr lang="en-US" dirty="0" smtClean="0"/>
                  <a:t> can easily be updated to support multivariate regression.</a:t>
                </a:r>
              </a:p>
              <a:p>
                <a:pPr lvl="2"/>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𝒉</m:t>
                        </m:r>
                      </m:e>
                      <m:sub>
                        <m:r>
                          <a:rPr lang="en-US" b="1" i="1">
                            <a:latin typeface="Cambria Math" panose="02040503050406030204" pitchFamily="18" charset="0"/>
                          </a:rPr>
                          <m:t>𝜽</m:t>
                        </m:r>
                      </m:sub>
                    </m:sSub>
                    <m:d>
                      <m:dPr>
                        <m:ctrlPr>
                          <a:rPr lang="en-US" b="1" i="1">
                            <a:latin typeface="Cambria Math" panose="02040503050406030204" pitchFamily="18" charset="0"/>
                          </a:rPr>
                        </m:ctrlPr>
                      </m:dPr>
                      <m:e>
                        <m:r>
                          <a:rPr lang="en-US" b="1" i="1">
                            <a:latin typeface="Cambria Math" panose="02040503050406030204" pitchFamily="18" charset="0"/>
                          </a:rPr>
                          <m:t>𝒙</m:t>
                        </m:r>
                      </m:e>
                    </m:d>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𝜽</m:t>
                        </m:r>
                      </m:e>
                      <m:sub>
                        <m:r>
                          <a:rPr lang="en-US" b="1" i="1">
                            <a:latin typeface="Cambria Math" panose="02040503050406030204" pitchFamily="18" charset="0"/>
                          </a:rPr>
                          <m:t>𝟎</m:t>
                        </m:r>
                      </m:sub>
                    </m:sSub>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𝜽</m:t>
                        </m:r>
                      </m:e>
                      <m:sub>
                        <m:r>
                          <a:rPr lang="en-US" b="1" i="1">
                            <a:latin typeface="Cambria Math" panose="02040503050406030204" pitchFamily="18" charset="0"/>
                          </a:rPr>
                          <m:t>𝟏</m:t>
                        </m:r>
                      </m:sub>
                    </m:sSub>
                    <m:sSubSup>
                      <m:sSubSupPr>
                        <m:ctrlPr>
                          <a:rPr lang="en-US" b="1" i="1">
                            <a:latin typeface="Cambria Math" panose="02040503050406030204" pitchFamily="18" charset="0"/>
                          </a:rPr>
                        </m:ctrlPr>
                      </m:sSubSupPr>
                      <m:e>
                        <m:r>
                          <a:rPr lang="en-US" b="1" i="1">
                            <a:latin typeface="Cambria Math" panose="02040503050406030204" pitchFamily="18" charset="0"/>
                          </a:rPr>
                          <m:t>𝒙</m:t>
                        </m:r>
                      </m:e>
                      <m:sub>
                        <m:r>
                          <a:rPr lang="en-US" b="1" i="1">
                            <a:latin typeface="Cambria Math" panose="02040503050406030204" pitchFamily="18" charset="0"/>
                          </a:rPr>
                          <m:t>𝟏</m:t>
                        </m:r>
                      </m:sub>
                      <m:sup>
                        <m:r>
                          <a:rPr lang="en-US" b="1" i="1">
                            <a:latin typeface="Cambria Math" panose="02040503050406030204" pitchFamily="18" charset="0"/>
                          </a:rPr>
                          <m:t>(</m:t>
                        </m:r>
                        <m:r>
                          <a:rPr lang="en-US" b="1" i="1">
                            <a:latin typeface="Cambria Math" panose="02040503050406030204" pitchFamily="18" charset="0"/>
                          </a:rPr>
                          <m:t>𝒊</m:t>
                        </m:r>
                        <m:r>
                          <a:rPr lang="en-US" b="1" i="1">
                            <a:latin typeface="Cambria Math" panose="02040503050406030204" pitchFamily="18" charset="0"/>
                          </a:rPr>
                          <m:t>)</m:t>
                        </m:r>
                      </m:sup>
                    </m:sSubSup>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𝜽</m:t>
                        </m:r>
                      </m:e>
                      <m:sub>
                        <m:r>
                          <a:rPr lang="en-US" b="1" i="1">
                            <a:latin typeface="Cambria Math" panose="02040503050406030204" pitchFamily="18" charset="0"/>
                          </a:rPr>
                          <m:t>𝟐</m:t>
                        </m:r>
                      </m:sub>
                    </m:sSub>
                    <m:sSubSup>
                      <m:sSubSupPr>
                        <m:ctrlPr>
                          <a:rPr lang="en-US" b="1" i="1">
                            <a:latin typeface="Cambria Math" panose="02040503050406030204" pitchFamily="18" charset="0"/>
                          </a:rPr>
                        </m:ctrlPr>
                      </m:sSubSupPr>
                      <m:e>
                        <m:r>
                          <a:rPr lang="en-US" b="1" i="1">
                            <a:latin typeface="Cambria Math" panose="02040503050406030204" pitchFamily="18" charset="0"/>
                          </a:rPr>
                          <m:t>𝒙</m:t>
                        </m:r>
                      </m:e>
                      <m:sub>
                        <m:r>
                          <a:rPr lang="en-US" b="1" i="1">
                            <a:latin typeface="Cambria Math" panose="02040503050406030204" pitchFamily="18" charset="0"/>
                          </a:rPr>
                          <m:t>𝟐</m:t>
                        </m:r>
                      </m:sub>
                      <m:sup>
                        <m:r>
                          <a:rPr lang="en-US" b="1" i="1">
                            <a:latin typeface="Cambria Math" panose="02040503050406030204" pitchFamily="18" charset="0"/>
                          </a:rPr>
                          <m:t>(</m:t>
                        </m:r>
                        <m:r>
                          <a:rPr lang="en-US" b="1" i="1">
                            <a:latin typeface="Cambria Math" panose="02040503050406030204" pitchFamily="18" charset="0"/>
                          </a:rPr>
                          <m:t>𝒊</m:t>
                        </m:r>
                        <m:r>
                          <a:rPr lang="en-US" b="1" i="1">
                            <a:latin typeface="Cambria Math" panose="02040503050406030204" pitchFamily="18" charset="0"/>
                          </a:rPr>
                          <m:t>)</m:t>
                        </m:r>
                      </m:sup>
                    </m:sSubSup>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 </m:t>
                        </m:r>
                        <m:r>
                          <a:rPr lang="en-US" b="1" i="1">
                            <a:latin typeface="Cambria Math" panose="02040503050406030204" pitchFamily="18" charset="0"/>
                          </a:rPr>
                          <m:t>𝜽</m:t>
                        </m:r>
                      </m:e>
                      <m:sub>
                        <m:r>
                          <a:rPr lang="en-US" b="1" i="1">
                            <a:latin typeface="Cambria Math" panose="02040503050406030204" pitchFamily="18" charset="0"/>
                          </a:rPr>
                          <m:t>𝒏</m:t>
                        </m:r>
                      </m:sub>
                    </m:sSub>
                    <m:sSubSup>
                      <m:sSubSupPr>
                        <m:ctrlPr>
                          <a:rPr lang="en-US" b="1" i="1">
                            <a:latin typeface="Cambria Math" panose="02040503050406030204" pitchFamily="18" charset="0"/>
                          </a:rPr>
                        </m:ctrlPr>
                      </m:sSubSupPr>
                      <m:e>
                        <m:r>
                          <a:rPr lang="en-US" b="1" i="1">
                            <a:latin typeface="Cambria Math" panose="02040503050406030204" pitchFamily="18" charset="0"/>
                          </a:rPr>
                          <m:t>𝒙</m:t>
                        </m:r>
                      </m:e>
                      <m:sub>
                        <m:r>
                          <a:rPr lang="en-US" b="1" i="1">
                            <a:latin typeface="Cambria Math" panose="02040503050406030204" pitchFamily="18" charset="0"/>
                          </a:rPr>
                          <m:t>𝒏</m:t>
                        </m:r>
                      </m:sub>
                      <m:sup>
                        <m:r>
                          <a:rPr lang="en-US" b="1" i="1">
                            <a:latin typeface="Cambria Math" panose="02040503050406030204" pitchFamily="18" charset="0"/>
                          </a:rPr>
                          <m:t>(</m:t>
                        </m:r>
                        <m:r>
                          <a:rPr lang="en-US" b="1" i="1">
                            <a:latin typeface="Cambria Math" panose="02040503050406030204" pitchFamily="18" charset="0"/>
                          </a:rPr>
                          <m:t>𝒊</m:t>
                        </m:r>
                        <m:r>
                          <a:rPr lang="en-US" b="1" i="1">
                            <a:latin typeface="Cambria Math" panose="02040503050406030204" pitchFamily="18" charset="0"/>
                          </a:rPr>
                          <m:t>)</m:t>
                        </m:r>
                      </m:sup>
                    </m:sSubSup>
                  </m:oMath>
                </a14:m>
                <a:r>
                  <a:rPr lang="en-US" b="1" dirty="0"/>
                  <a:t> </a:t>
                </a:r>
                <a:endParaRPr lang="en-US" b="1" dirty="0" smtClean="0"/>
              </a:p>
              <a:p>
                <a:pPr lvl="2"/>
                <a:r>
                  <a:rPr lang="en-US" dirty="0" smtClean="0"/>
                  <a:t>represents </a:t>
                </a:r>
                <a:r>
                  <a:rPr lang="en-US" dirty="0"/>
                  <a:t>the hypothesis for the multivariate linear regression, where, </a:t>
                </a:r>
                <a14:m>
                  <m:oMath xmlns:m="http://schemas.openxmlformats.org/officeDocument/2006/math">
                    <m:sSubSup>
                      <m:sSubSupPr>
                        <m:ctrlPr>
                          <a:rPr lang="en-US" b="1" i="1">
                            <a:latin typeface="Cambria Math" panose="02040503050406030204" pitchFamily="18" charset="0"/>
                          </a:rPr>
                        </m:ctrlPr>
                      </m:sSubSupPr>
                      <m:e>
                        <m:r>
                          <a:rPr lang="en-US" b="1" i="1">
                            <a:latin typeface="Cambria Math" panose="02040503050406030204" pitchFamily="18" charset="0"/>
                          </a:rPr>
                          <m:t>𝒙</m:t>
                        </m:r>
                      </m:e>
                      <m:sub>
                        <m:r>
                          <a:rPr lang="en-US" b="1" i="1">
                            <a:latin typeface="Cambria Math" panose="02040503050406030204" pitchFamily="18" charset="0"/>
                          </a:rPr>
                          <m:t>𝒋</m:t>
                        </m:r>
                      </m:sub>
                      <m:sup>
                        <m:r>
                          <a:rPr lang="en-US" b="1" i="1">
                            <a:latin typeface="Cambria Math" panose="02040503050406030204" pitchFamily="18" charset="0"/>
                          </a:rPr>
                          <m:t>(</m:t>
                        </m:r>
                        <m:r>
                          <a:rPr lang="en-US" b="1" i="1">
                            <a:latin typeface="Cambria Math" panose="02040503050406030204" pitchFamily="18" charset="0"/>
                          </a:rPr>
                          <m:t>𝒊</m:t>
                        </m:r>
                        <m:r>
                          <a:rPr lang="en-US" b="1" i="1">
                            <a:latin typeface="Cambria Math" panose="02040503050406030204" pitchFamily="18" charset="0"/>
                          </a:rPr>
                          <m:t>)</m:t>
                        </m:r>
                      </m:sup>
                    </m:sSubSup>
                  </m:oMath>
                </a14:m>
                <a:endParaRPr lang="en-US" b="1" dirty="0" smtClean="0"/>
              </a:p>
              <a:p>
                <a:pPr lvl="2"/>
                <a:r>
                  <a:rPr lang="en-US" b="1" dirty="0"/>
                  <a:t> j</a:t>
                </a:r>
                <a:r>
                  <a:rPr lang="en-US" dirty="0"/>
                  <a:t> represent the </a:t>
                </a:r>
                <a:r>
                  <a:rPr lang="en-US" b="1" i="1" dirty="0" err="1"/>
                  <a:t>j</a:t>
                </a:r>
                <a:r>
                  <a:rPr lang="en-US" b="1" i="1" baseline="30000" dirty="0" err="1"/>
                  <a:t>th</a:t>
                </a:r>
                <a:r>
                  <a:rPr lang="en-US" dirty="0"/>
                  <a:t> feature for </a:t>
                </a:r>
                <a:r>
                  <a:rPr lang="en-US" b="1" dirty="0" err="1"/>
                  <a:t>i</a:t>
                </a:r>
                <a:r>
                  <a:rPr lang="en-US" b="1" baseline="30000" dirty="0" err="1"/>
                  <a:t>th</a:t>
                </a:r>
                <a:r>
                  <a:rPr lang="en-US" dirty="0"/>
                  <a:t> row</a:t>
                </a:r>
                <a:r>
                  <a:rPr lang="en-US" dirty="0" smtClean="0"/>
                  <a:t>.</a:t>
                </a:r>
              </a:p>
              <a:p>
                <a:pPr lvl="2"/>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𝜽</m:t>
                        </m:r>
                      </m:e>
                      <m:sub>
                        <m:r>
                          <a:rPr lang="en-US" b="1" i="1" smtClean="0">
                            <a:latin typeface="Cambria Math" panose="02040503050406030204" pitchFamily="18" charset="0"/>
                          </a:rPr>
                          <m:t>𝒋</m:t>
                        </m:r>
                      </m:sub>
                    </m:sSub>
                  </m:oMath>
                </a14:m>
                <a:r>
                  <a:rPr lang="en-US" dirty="0" smtClean="0"/>
                  <a:t> represents the</a:t>
                </a:r>
                <a:r>
                  <a:rPr lang="en-US" b="1" i="1" dirty="0"/>
                  <a:t> </a:t>
                </a:r>
                <a:r>
                  <a:rPr lang="en-US" b="1" i="1" dirty="0" err="1"/>
                  <a:t>j</a:t>
                </a:r>
                <a:r>
                  <a:rPr lang="en-US" b="1" i="1" baseline="30000" dirty="0" err="1"/>
                  <a:t>th</a:t>
                </a:r>
                <a:r>
                  <a:rPr lang="en-US" dirty="0" smtClean="0"/>
                  <a:t>  weight/parameter.</a:t>
                </a:r>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52"/>
                </a:stretch>
              </a:blipFill>
            </p:spPr>
            <p:txBody>
              <a:bodyPr/>
              <a:lstStyle/>
              <a:p>
                <a:r>
                  <a:rPr lang="en-US">
                    <a:noFill/>
                  </a:rPr>
                  <a:t> </a:t>
                </a:r>
              </a:p>
            </p:txBody>
          </p:sp>
        </mc:Fallback>
      </mc:AlternateContent>
    </p:spTree>
    <p:extLst>
      <p:ext uri="{BB962C8B-B14F-4D97-AF65-F5344CB8AC3E}">
        <p14:creationId xmlns:p14="http://schemas.microsoft.com/office/powerpoint/2010/main" val="35417219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Multivariate Regression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85000" lnSpcReduction="10000"/>
              </a:bodyPr>
              <a:lstStyle/>
              <a:p>
                <a:r>
                  <a:rPr lang="en-US" dirty="0" smtClean="0"/>
                  <a:t>Hypothesis for multivariate regression </a:t>
                </a:r>
                <a:r>
                  <a:rPr lang="en-US" dirty="0"/>
                  <a:t>can be represented by </a:t>
                </a:r>
              </a:p>
              <a:p>
                <a14:m>
                  <m:oMath xmlns:m="http://schemas.openxmlformats.org/officeDocument/2006/math">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𝑗</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 </m:t>
                        </m:r>
                      </m:e>
                    </m:nary>
                  </m:oMath>
                </a14:m>
                <a:endParaRPr lang="en-US" dirty="0"/>
              </a:p>
              <a:p>
                <a:pPr lvl="2"/>
                <a:r>
                  <a:rPr lang="en-US" dirty="0"/>
                  <a:t>As our features starts for x[1], if we consider an extra feature i.e., x[0] = 1, such that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𝜽</m:t>
                        </m:r>
                      </m:e>
                      <m:sub>
                        <m:r>
                          <a:rPr lang="en-US" b="1" i="1">
                            <a:latin typeface="Cambria Math" panose="02040503050406030204" pitchFamily="18" charset="0"/>
                          </a:rPr>
                          <m:t>𝟎</m:t>
                        </m:r>
                      </m:sub>
                    </m:sSub>
                    <m:sSubSup>
                      <m:sSubSupPr>
                        <m:ctrlPr>
                          <a:rPr lang="en-US" b="1" i="1">
                            <a:latin typeface="Cambria Math" panose="02040503050406030204" pitchFamily="18" charset="0"/>
                          </a:rPr>
                        </m:ctrlPr>
                      </m:sSubSupPr>
                      <m:e>
                        <m:r>
                          <a:rPr lang="en-US" b="1" i="1">
                            <a:latin typeface="Cambria Math" panose="02040503050406030204" pitchFamily="18" charset="0"/>
                          </a:rPr>
                          <m:t>𝒙</m:t>
                        </m:r>
                      </m:e>
                      <m:sub>
                        <m:r>
                          <a:rPr lang="en-US" b="1" i="1">
                            <a:latin typeface="Cambria Math" panose="02040503050406030204" pitchFamily="18" charset="0"/>
                          </a:rPr>
                          <m:t>𝟎</m:t>
                        </m:r>
                      </m:sub>
                      <m:sup>
                        <m:r>
                          <a:rPr lang="en-US" b="1" i="1">
                            <a:latin typeface="Cambria Math" panose="02040503050406030204" pitchFamily="18" charset="0"/>
                          </a:rPr>
                          <m:t>(</m:t>
                        </m:r>
                        <m:r>
                          <a:rPr lang="en-US" b="1" i="1">
                            <a:latin typeface="Cambria Math" panose="02040503050406030204" pitchFamily="18" charset="0"/>
                          </a:rPr>
                          <m:t>𝒊</m:t>
                        </m:r>
                        <m:r>
                          <a:rPr lang="en-US" b="1" i="1">
                            <a:latin typeface="Cambria Math" panose="02040503050406030204" pitchFamily="18" charset="0"/>
                          </a:rPr>
                          <m:t>)</m:t>
                        </m:r>
                      </m:sup>
                    </m:sSubSup>
                    <m:r>
                      <a:rPr lang="en-US" b="1" i="1">
                        <a:latin typeface="Cambria Math" panose="02040503050406030204" pitchFamily="18" charset="0"/>
                      </a:rPr>
                      <m:t> </m:t>
                    </m:r>
                    <m:r>
                      <a:rPr lang="en-US" b="1"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oMath>
                </a14:m>
                <a:r>
                  <a:rPr lang="en-US" dirty="0" smtClean="0"/>
                  <a:t>, </a:t>
                </a:r>
              </a:p>
              <a:p>
                <a:pPr lvl="1"/>
                <a:r>
                  <a:rPr lang="en-US" dirty="0" smtClean="0"/>
                  <a:t>Then  </a:t>
                </a:r>
                <a:r>
                  <a:rPr lang="en-US" dirty="0"/>
                  <a:t>the above equation may be simplified as </a:t>
                </a:r>
                <a:endParaRPr lang="en-US" dirty="0" smtClean="0"/>
              </a:p>
              <a:p>
                <a:pPr lvl="1"/>
                <a14:m>
                  <m:oMath xmlns:m="http://schemas.openxmlformats.org/officeDocument/2006/math">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=0</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𝑗</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r>
                          <a:rPr lang="en-US" i="1">
                            <a:latin typeface="Cambria Math" panose="02040503050406030204" pitchFamily="18" charset="0"/>
                          </a:rPr>
                          <m:t> </m:t>
                        </m:r>
                      </m:e>
                    </m:nary>
                  </m:oMath>
                </a14:m>
                <a:endParaRPr lang="en-US" dirty="0" smtClean="0"/>
              </a:p>
              <a:p>
                <a:pPr lvl="2"/>
                <a:r>
                  <a:rPr lang="en-US" dirty="0" smtClean="0"/>
                  <a:t>Here, j starts from 0, instead of 1 as mentioned in first equation</a:t>
                </a:r>
              </a:p>
              <a:p>
                <a:r>
                  <a:rPr lang="en-US" dirty="0" smtClean="0"/>
                  <a:t>Similarly, the loss function may be represented as </a:t>
                </a:r>
              </a:p>
              <a:p>
                <a14:m>
                  <m:oMath xmlns:m="http://schemas.openxmlformats.org/officeDocument/2006/math">
                    <m:f>
                      <m:fPr>
                        <m:ctrlPr>
                          <a:rPr lang="en-US" b="1" i="1">
                            <a:latin typeface="Cambria Math" panose="02040503050406030204" pitchFamily="18" charset="0"/>
                          </a:rPr>
                        </m:ctrlPr>
                      </m:fPr>
                      <m:num>
                        <m:r>
                          <a:rPr lang="en-US" b="1" i="1">
                            <a:latin typeface="Cambria Math" panose="02040503050406030204" pitchFamily="18" charset="0"/>
                          </a:rPr>
                          <m:t>𝟏</m:t>
                        </m:r>
                      </m:num>
                      <m:den>
                        <m:r>
                          <a:rPr lang="en-US" b="1" i="1">
                            <a:latin typeface="Cambria Math" panose="02040503050406030204" pitchFamily="18" charset="0"/>
                          </a:rPr>
                          <m:t>𝟐</m:t>
                        </m:r>
                        <m:r>
                          <a:rPr lang="en-US" b="1" i="1">
                            <a:latin typeface="Cambria Math" panose="02040503050406030204" pitchFamily="18" charset="0"/>
                          </a:rPr>
                          <m:t>𝒎</m:t>
                        </m:r>
                      </m:den>
                    </m:f>
                    <m:r>
                      <a:rPr lang="en-US" b="1" i="1">
                        <a:latin typeface="Cambria Math" panose="02040503050406030204" pitchFamily="18" charset="0"/>
                      </a:rPr>
                      <m:t> </m:t>
                    </m:r>
                    <m:nary>
                      <m:naryPr>
                        <m:chr m:val="∑"/>
                        <m:limLoc m:val="undOvr"/>
                        <m:ctrlPr>
                          <a:rPr lang="en-US" b="1" i="1">
                            <a:latin typeface="Cambria Math" panose="02040503050406030204" pitchFamily="18" charset="0"/>
                          </a:rPr>
                        </m:ctrlPr>
                      </m:naryPr>
                      <m:sub>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𝟏</m:t>
                        </m:r>
                      </m:sub>
                      <m:sup>
                        <m:r>
                          <a:rPr lang="en-US" b="1" i="1" smtClean="0">
                            <a:latin typeface="Cambria Math" panose="02040503050406030204" pitchFamily="18" charset="0"/>
                          </a:rPr>
                          <m:t>𝒎</m:t>
                        </m:r>
                      </m:sup>
                      <m:e>
                        <m:sSup>
                          <m:sSupPr>
                            <m:ctrlPr>
                              <a:rPr lang="en-US" b="1" i="1">
                                <a:latin typeface="Cambria Math" panose="02040503050406030204" pitchFamily="18" charset="0"/>
                              </a:rPr>
                            </m:ctrlPr>
                          </m:sSupPr>
                          <m:e>
                            <m:d>
                              <m:dPr>
                                <m:ctrlPr>
                                  <a:rPr lang="en-US" b="1" i="1">
                                    <a:latin typeface="Cambria Math" panose="02040503050406030204" pitchFamily="18" charset="0"/>
                                  </a:rPr>
                                </m:ctrlPr>
                              </m:dPr>
                              <m:e>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=0</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𝑗</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r>
                                      <a:rPr lang="en-US" i="1">
                                        <a:latin typeface="Cambria Math" panose="02040503050406030204" pitchFamily="18" charset="0"/>
                                      </a:rPr>
                                      <m:t> </m:t>
                                    </m:r>
                                  </m:e>
                                </m:nary>
                                <m:r>
                                  <a:rPr lang="en-US" b="1" i="1">
                                    <a:latin typeface="Cambria Math" panose="02040503050406030204" pitchFamily="18" charset="0"/>
                                  </a:rPr>
                                  <m:t>− </m:t>
                                </m:r>
                                <m:sSup>
                                  <m:sSupPr>
                                    <m:ctrlPr>
                                      <a:rPr lang="en-US" b="1" i="1">
                                        <a:latin typeface="Cambria Math" panose="02040503050406030204" pitchFamily="18" charset="0"/>
                                      </a:rPr>
                                    </m:ctrlPr>
                                  </m:sSupPr>
                                  <m:e>
                                    <m:r>
                                      <a:rPr lang="en-US" b="1" i="1">
                                        <a:latin typeface="Cambria Math" panose="02040503050406030204" pitchFamily="18" charset="0"/>
                                      </a:rPr>
                                      <m:t>𝒚</m:t>
                                    </m:r>
                                  </m:e>
                                  <m:sup>
                                    <m:r>
                                      <a:rPr lang="en-US" b="1" i="1">
                                        <a:latin typeface="Cambria Math" panose="02040503050406030204" pitchFamily="18" charset="0"/>
                                      </a:rPr>
                                      <m:t>𝒊</m:t>
                                    </m:r>
                                  </m:sup>
                                </m:sSup>
                                <m:r>
                                  <a:rPr lang="en-US" b="1" i="1">
                                    <a:latin typeface="Cambria Math" panose="02040503050406030204" pitchFamily="18" charset="0"/>
                                  </a:rPr>
                                  <m:t> </m:t>
                                </m:r>
                              </m:e>
                            </m:d>
                          </m:e>
                          <m:sup>
                            <m:r>
                              <a:rPr lang="en-US" b="1" i="1">
                                <a:latin typeface="Cambria Math" panose="02040503050406030204" pitchFamily="18" charset="0"/>
                              </a:rPr>
                              <m:t>𝟐</m:t>
                            </m:r>
                          </m:sup>
                        </m:sSup>
                      </m:e>
                    </m:nary>
                  </m:oMath>
                </a14:m>
                <a:endParaRPr lang="en-US" sz="1800" dirty="0" smtClean="0"/>
              </a:p>
              <a:p>
                <a:pPr lvl="1"/>
                <a14:m>
                  <m:oMath xmlns:m="http://schemas.openxmlformats.org/officeDocument/2006/math">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𝑗</m:t>
                        </m:r>
                        <m:r>
                          <a:rPr lang="en-US" sz="1600" i="1">
                            <a:latin typeface="Cambria Math" panose="02040503050406030204" pitchFamily="18" charset="0"/>
                          </a:rPr>
                          <m:t>=0</m:t>
                        </m:r>
                      </m:sub>
                      <m:sup>
                        <m:r>
                          <a:rPr lang="en-US" sz="1600" i="1">
                            <a:latin typeface="Cambria Math" panose="02040503050406030204" pitchFamily="18" charset="0"/>
                          </a:rPr>
                          <m:t>𝑛</m:t>
                        </m:r>
                      </m:sup>
                      <m:e>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𝑗</m:t>
                            </m:r>
                          </m:sub>
                        </m:sSub>
                        <m:sSubSup>
                          <m:sSubSupPr>
                            <m:ctrlPr>
                              <a:rPr lang="en-US" sz="1600" i="1">
                                <a:latin typeface="Cambria Math" panose="02040503050406030204" pitchFamily="18" charset="0"/>
                              </a:rPr>
                            </m:ctrlPr>
                          </m:sSubSupPr>
                          <m:e>
                            <m:r>
                              <a:rPr lang="en-US" sz="1600" i="1">
                                <a:latin typeface="Cambria Math" panose="02040503050406030204" pitchFamily="18" charset="0"/>
                              </a:rPr>
                              <m:t>𝑥</m:t>
                            </m:r>
                          </m:e>
                          <m:sub>
                            <m:r>
                              <a:rPr lang="en-US" sz="1600" i="1">
                                <a:latin typeface="Cambria Math" panose="02040503050406030204" pitchFamily="18" charset="0"/>
                              </a:rPr>
                              <m:t>𝑗</m:t>
                            </m:r>
                          </m:sub>
                          <m:sup>
                            <m:r>
                              <a:rPr lang="en-US" sz="1600" i="1">
                                <a:latin typeface="Cambria Math" panose="02040503050406030204" pitchFamily="18" charset="0"/>
                              </a:rPr>
                              <m:t>(</m:t>
                            </m:r>
                            <m:r>
                              <a:rPr lang="en-US" sz="1600" i="1">
                                <a:latin typeface="Cambria Math" panose="02040503050406030204" pitchFamily="18" charset="0"/>
                              </a:rPr>
                              <m:t>𝑖</m:t>
                            </m:r>
                            <m:r>
                              <a:rPr lang="en-US" sz="1600" i="1">
                                <a:latin typeface="Cambria Math" panose="02040503050406030204" pitchFamily="18" charset="0"/>
                              </a:rPr>
                              <m:t>)</m:t>
                            </m:r>
                          </m:sup>
                        </m:sSubSup>
                        <m:r>
                          <a:rPr lang="en-US" sz="1600" i="1">
                            <a:latin typeface="Cambria Math" panose="02040503050406030204" pitchFamily="18" charset="0"/>
                          </a:rPr>
                          <m:t> </m:t>
                        </m:r>
                      </m:e>
                    </m:nary>
                  </m:oMath>
                </a14:m>
                <a:r>
                  <a:rPr lang="en-US" sz="1600" dirty="0" smtClean="0"/>
                  <a:t> = X.dot (</a:t>
                </a:r>
                <a:r>
                  <a:rPr lang="en-US" sz="1600" smtClean="0"/>
                  <a:t>theta.T)</a:t>
                </a:r>
                <a:endParaRPr lang="en-US" sz="1600" dirty="0"/>
              </a:p>
              <a:p>
                <a:r>
                  <a:rPr lang="en-US" dirty="0"/>
                  <a:t>Where m is total number of rows/ records in data set, and n is the number of features in dataset, with x[0] = </a:t>
                </a:r>
                <a:r>
                  <a:rPr lang="en-US" dirty="0" smtClean="0"/>
                  <a:t>1</a:t>
                </a:r>
              </a:p>
              <a:p>
                <a:pPr marL="457200" lvl="1"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6" t="-3164" r="-252"/>
                </a:stretch>
              </a:blipFill>
            </p:spPr>
            <p:txBody>
              <a:bodyPr/>
              <a:lstStyle/>
              <a:p>
                <a:r>
                  <a:rPr lang="en-US">
                    <a:noFill/>
                  </a:rPr>
                  <a:t> </a:t>
                </a:r>
              </a:p>
            </p:txBody>
          </p:sp>
        </mc:Fallback>
      </mc:AlternateContent>
    </p:spTree>
    <p:extLst>
      <p:ext uri="{BB962C8B-B14F-4D97-AF65-F5344CB8AC3E}">
        <p14:creationId xmlns:p14="http://schemas.microsoft.com/office/powerpoint/2010/main" val="742852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i="1" dirty="0" smtClean="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𝑚</m:t>
                        </m:r>
                      </m:den>
                    </m:f>
                  </m:oMath>
                </a14:m>
                <a:r>
                  <a:rPr lang="en-US" dirty="0"/>
                  <a:t> </a:t>
                </a:r>
                <a14:m>
                  <m:oMath xmlns:m="http://schemas.openxmlformats.org/officeDocument/2006/math">
                    <m:nary>
                      <m:naryPr>
                        <m:chr m:val="∑"/>
                        <m:limLoc m:val="undOvr"/>
                        <m:ctrlPr>
                          <a:rPr lang="en-US" b="1" i="1">
                            <a:latin typeface="Cambria Math" panose="02040503050406030204" pitchFamily="18" charset="0"/>
                          </a:rPr>
                        </m:ctrlPr>
                      </m:naryPr>
                      <m:sub>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𝟏</m:t>
                        </m:r>
                      </m:sub>
                      <m:sup>
                        <m:r>
                          <a:rPr lang="en-US" b="1" i="1">
                            <a:latin typeface="Cambria Math" panose="02040503050406030204" pitchFamily="18" charset="0"/>
                          </a:rPr>
                          <m:t>𝒎</m:t>
                        </m:r>
                      </m:sup>
                      <m:e>
                        <m:d>
                          <m:dPr>
                            <m:ctrlPr>
                              <a:rPr lang="en-US" b="1" i="1">
                                <a:latin typeface="Cambria Math" panose="02040503050406030204" pitchFamily="18" charset="0"/>
                              </a:rPr>
                            </m:ctrlPr>
                          </m:dPr>
                          <m:e>
                            <m:d>
                              <m:dPr>
                                <m:ctrlPr>
                                  <a:rPr lang="en-US" b="1"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e>
                                </m:d>
                                <m:r>
                                  <a:rPr lang="en-US" b="1" i="1">
                                    <a:latin typeface="Cambria Math" panose="02040503050406030204" pitchFamily="18" charset="0"/>
                                  </a:rPr>
                                  <m:t>− </m:t>
                                </m:r>
                                <m:sSup>
                                  <m:sSupPr>
                                    <m:ctrlPr>
                                      <a:rPr lang="en-US" b="1" i="1">
                                        <a:latin typeface="Cambria Math" panose="02040503050406030204" pitchFamily="18" charset="0"/>
                                      </a:rPr>
                                    </m:ctrlPr>
                                  </m:sSupPr>
                                  <m:e>
                                    <m:r>
                                      <a:rPr lang="en-US" b="1" i="1">
                                        <a:latin typeface="Cambria Math" panose="02040503050406030204" pitchFamily="18" charset="0"/>
                                      </a:rPr>
                                      <m:t>𝒚</m:t>
                                    </m:r>
                                  </m:e>
                                  <m:sup>
                                    <m:r>
                                      <a:rPr lang="en-US" b="1" i="1">
                                        <a:latin typeface="Cambria Math" panose="02040503050406030204" pitchFamily="18" charset="0"/>
                                      </a:rPr>
                                      <m:t>(</m:t>
                                    </m:r>
                                    <m:r>
                                      <a:rPr lang="en-US" b="1" i="1">
                                        <a:latin typeface="Cambria Math" panose="02040503050406030204" pitchFamily="18" charset="0"/>
                                      </a:rPr>
                                      <m:t>𝒊</m:t>
                                    </m:r>
                                    <m:r>
                                      <a:rPr lang="en-US" b="1" i="1">
                                        <a:latin typeface="Cambria Math" panose="02040503050406030204" pitchFamily="18" charset="0"/>
                                      </a:rPr>
                                      <m:t>)</m:t>
                                    </m:r>
                                  </m:sup>
                                </m:sSup>
                                <m:r>
                                  <a:rPr lang="en-US" b="1" i="1">
                                    <a:latin typeface="Cambria Math" panose="02040503050406030204" pitchFamily="18" charset="0"/>
                                  </a:rPr>
                                  <m:t> </m:t>
                                </m:r>
                              </m:e>
                            </m:d>
                            <m:r>
                              <a:rPr lang="en-US" b="1" i="1">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𝑗</m:t>
                                </m:r>
                              </m:sub>
                              <m:sup>
                                <m:d>
                                  <m:dPr>
                                    <m:ctrlPr>
                                      <a:rPr lang="en-US" i="1">
                                        <a:latin typeface="Cambria Math" panose="02040503050406030204" pitchFamily="18" charset="0"/>
                                      </a:rPr>
                                    </m:ctrlPr>
                                  </m:dPr>
                                  <m:e>
                                    <m:r>
                                      <a:rPr lang="en-US" i="1">
                                        <a:latin typeface="Cambria Math" panose="02040503050406030204" pitchFamily="18" charset="0"/>
                                      </a:rPr>
                                      <m:t>𝑖</m:t>
                                    </m:r>
                                  </m:e>
                                </m:d>
                              </m:sup>
                            </m:sSubSup>
                            <m:r>
                              <a:rPr lang="en-US" b="1" i="1">
                                <a:latin typeface="Cambria Math" panose="02040503050406030204" pitchFamily="18" charset="0"/>
                              </a:rPr>
                              <m:t> </m:t>
                            </m:r>
                          </m:e>
                        </m:d>
                      </m:e>
                    </m:nary>
                  </m:oMath>
                </a14:m>
                <a:endParaRPr lang="en-US" i="1" dirty="0" smtClean="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𝑚</m:t>
                        </m:r>
                      </m:den>
                    </m:f>
                  </m:oMath>
                </a14:m>
                <a:r>
                  <a:rPr lang="en-US" dirty="0"/>
                  <a:t> </a:t>
                </a:r>
                <a14:m>
                  <m:oMath xmlns:m="http://schemas.openxmlformats.org/officeDocument/2006/math">
                    <m:nary>
                      <m:naryPr>
                        <m:chr m:val="∑"/>
                        <m:limLoc m:val="undOvr"/>
                        <m:ctrlPr>
                          <a:rPr lang="en-US" b="1" i="1">
                            <a:latin typeface="Cambria Math" panose="02040503050406030204" pitchFamily="18" charset="0"/>
                          </a:rPr>
                        </m:ctrlPr>
                      </m:naryPr>
                      <m:sub>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𝟏</m:t>
                        </m:r>
                      </m:sub>
                      <m:sup>
                        <m:r>
                          <a:rPr lang="en-US" b="1" i="1">
                            <a:latin typeface="Cambria Math" panose="02040503050406030204" pitchFamily="18" charset="0"/>
                          </a:rPr>
                          <m:t>𝒎</m:t>
                        </m:r>
                      </m:sup>
                      <m:e>
                        <m:d>
                          <m:dPr>
                            <m:ctrlPr>
                              <a:rPr lang="en-US" b="1" i="1">
                                <a:latin typeface="Cambria Math" panose="02040503050406030204" pitchFamily="18" charset="0"/>
                              </a:rPr>
                            </m:ctrlPr>
                          </m:dPr>
                          <m:e>
                            <m:d>
                              <m:dPr>
                                <m:ctrlPr>
                                  <a:rPr lang="en-US" b="1" i="1">
                                    <a:latin typeface="Cambria Math" panose="02040503050406030204" pitchFamily="18" charset="0"/>
                                  </a:rPr>
                                </m:ctrlPr>
                              </m:dPr>
                              <m:e>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=0</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𝑗</m:t>
                                        </m:r>
                                      </m:sub>
                                      <m:sup>
                                        <m:d>
                                          <m:dPr>
                                            <m:ctrlPr>
                                              <a:rPr lang="en-US" i="1">
                                                <a:latin typeface="Cambria Math" panose="02040503050406030204" pitchFamily="18" charset="0"/>
                                              </a:rPr>
                                            </m:ctrlPr>
                                          </m:dPr>
                                          <m:e>
                                            <m:r>
                                              <a:rPr lang="en-US" i="1">
                                                <a:latin typeface="Cambria Math" panose="02040503050406030204" pitchFamily="18" charset="0"/>
                                              </a:rPr>
                                              <m:t>𝑖</m:t>
                                            </m:r>
                                          </m:e>
                                        </m:d>
                                      </m:sup>
                                    </m:sSubSup>
                                    <m:r>
                                      <a:rPr lang="en-US" i="1">
                                        <a:latin typeface="Cambria Math" panose="02040503050406030204" pitchFamily="18" charset="0"/>
                                      </a:rPr>
                                      <m:t> </m:t>
                                    </m:r>
                                  </m:e>
                                </m:nary>
                                <m:r>
                                  <a:rPr lang="en-US" b="1" i="1">
                                    <a:latin typeface="Cambria Math" panose="02040503050406030204" pitchFamily="18" charset="0"/>
                                  </a:rPr>
                                  <m:t>− </m:t>
                                </m:r>
                                <m:sSup>
                                  <m:sSupPr>
                                    <m:ctrlPr>
                                      <a:rPr lang="en-US" b="1" i="1">
                                        <a:latin typeface="Cambria Math" panose="02040503050406030204" pitchFamily="18" charset="0"/>
                                      </a:rPr>
                                    </m:ctrlPr>
                                  </m:sSupPr>
                                  <m:e>
                                    <m:r>
                                      <a:rPr lang="en-US" b="1" i="1">
                                        <a:latin typeface="Cambria Math" panose="02040503050406030204" pitchFamily="18" charset="0"/>
                                      </a:rPr>
                                      <m:t>𝒚</m:t>
                                    </m:r>
                                  </m:e>
                                  <m:sup>
                                    <m:r>
                                      <a:rPr lang="en-US" b="1" i="1">
                                        <a:latin typeface="Cambria Math" panose="02040503050406030204" pitchFamily="18" charset="0"/>
                                      </a:rPr>
                                      <m:t>(</m:t>
                                    </m:r>
                                    <m:r>
                                      <a:rPr lang="en-US" b="1" i="1">
                                        <a:latin typeface="Cambria Math" panose="02040503050406030204" pitchFamily="18" charset="0"/>
                                      </a:rPr>
                                      <m:t>𝒊</m:t>
                                    </m:r>
                                    <m:r>
                                      <a:rPr lang="en-US" b="1" i="1">
                                        <a:latin typeface="Cambria Math" panose="02040503050406030204" pitchFamily="18" charset="0"/>
                                      </a:rPr>
                                      <m:t>)</m:t>
                                    </m:r>
                                  </m:sup>
                                </m:sSup>
                                <m:r>
                                  <a:rPr lang="en-US" b="1" i="1">
                                    <a:latin typeface="Cambria Math" panose="02040503050406030204" pitchFamily="18" charset="0"/>
                                  </a:rPr>
                                  <m:t> </m:t>
                                </m:r>
                              </m:e>
                            </m:d>
                            <m:r>
                              <a:rPr lang="en-US" b="1" i="1">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𝑗</m:t>
                                </m:r>
                              </m:sub>
                              <m:sup>
                                <m:d>
                                  <m:dPr>
                                    <m:ctrlPr>
                                      <a:rPr lang="en-US" i="1">
                                        <a:latin typeface="Cambria Math" panose="02040503050406030204" pitchFamily="18" charset="0"/>
                                      </a:rPr>
                                    </m:ctrlPr>
                                  </m:dPr>
                                  <m:e>
                                    <m:r>
                                      <a:rPr lang="en-US" i="1">
                                        <a:latin typeface="Cambria Math" panose="02040503050406030204" pitchFamily="18" charset="0"/>
                                      </a:rPr>
                                      <m:t>𝑖</m:t>
                                    </m:r>
                                  </m:e>
                                </m:d>
                              </m:sup>
                            </m:sSubSup>
                            <m:r>
                              <a:rPr lang="en-US" b="1" i="1">
                                <a:latin typeface="Cambria Math" panose="02040503050406030204" pitchFamily="18" charset="0"/>
                              </a:rPr>
                              <m:t> </m:t>
                            </m:r>
                          </m:e>
                        </m:d>
                      </m:e>
                    </m:nary>
                  </m:oMath>
                </a14:m>
                <a:r>
                  <a:rPr lang="en-US" b="1" dirty="0"/>
                  <a:t> </a:t>
                </a:r>
                <a:endParaRPr lang="en-US" b="1" dirty="0" smtClean="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𝑚</m:t>
                        </m:r>
                      </m:den>
                    </m:f>
                  </m:oMath>
                </a14:m>
                <a:r>
                  <a:rPr lang="en-US" dirty="0"/>
                  <a:t> </a:t>
                </a:r>
                <a14:m>
                  <m:oMath xmlns:m="http://schemas.openxmlformats.org/officeDocument/2006/math">
                    <m:nary>
                      <m:naryPr>
                        <m:chr m:val="∑"/>
                        <m:limLoc m:val="undOvr"/>
                        <m:ctrlPr>
                          <a:rPr lang="en-US" b="1" i="1">
                            <a:latin typeface="Cambria Math" panose="02040503050406030204" pitchFamily="18" charset="0"/>
                          </a:rPr>
                        </m:ctrlPr>
                      </m:naryPr>
                      <m:sub>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𝟏</m:t>
                        </m:r>
                      </m:sub>
                      <m:sup>
                        <m:r>
                          <a:rPr lang="en-US" b="1" i="1">
                            <a:latin typeface="Cambria Math" panose="02040503050406030204" pitchFamily="18" charset="0"/>
                          </a:rPr>
                          <m:t>𝒎</m:t>
                        </m:r>
                      </m:sup>
                      <m:e>
                        <m:d>
                          <m:dPr>
                            <m:ctrlPr>
                              <a:rPr lang="en-US" b="1" i="1">
                                <a:latin typeface="Cambria Math" panose="02040503050406030204" pitchFamily="18" charset="0"/>
                              </a:rPr>
                            </m:ctrlPr>
                          </m:dPr>
                          <m:e>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𝜽</m:t>
                                    </m:r>
                                  </m:e>
                                  <m:sub>
                                    <m:r>
                                      <a:rPr lang="en-US" b="1" i="1">
                                        <a:latin typeface="Cambria Math" panose="02040503050406030204" pitchFamily="18" charset="0"/>
                                      </a:rPr>
                                      <m:t>𝟎</m:t>
                                    </m:r>
                                  </m:sub>
                                </m:sSub>
                                <m:sSubSup>
                                  <m:sSubSupPr>
                                    <m:ctrlPr>
                                      <a:rPr lang="en-US" b="1" i="1">
                                        <a:latin typeface="Cambria Math" panose="02040503050406030204" pitchFamily="18" charset="0"/>
                                      </a:rPr>
                                    </m:ctrlPr>
                                  </m:sSubSupPr>
                                  <m:e>
                                    <m:r>
                                      <a:rPr lang="en-US" b="1" i="1">
                                        <a:latin typeface="Cambria Math" panose="02040503050406030204" pitchFamily="18" charset="0"/>
                                      </a:rPr>
                                      <m:t>𝒙</m:t>
                                    </m:r>
                                  </m:e>
                                  <m:sub>
                                    <m:r>
                                      <a:rPr lang="en-US" b="1" i="1">
                                        <a:latin typeface="Cambria Math" panose="02040503050406030204" pitchFamily="18" charset="0"/>
                                      </a:rPr>
                                      <m:t>𝟎</m:t>
                                    </m:r>
                                  </m:sub>
                                  <m:sup>
                                    <m:r>
                                      <a:rPr lang="en-US" b="1" i="1">
                                        <a:latin typeface="Cambria Math" panose="02040503050406030204" pitchFamily="18" charset="0"/>
                                      </a:rPr>
                                      <m:t>(</m:t>
                                    </m:r>
                                    <m:r>
                                      <a:rPr lang="en-US" b="1" i="1">
                                        <a:latin typeface="Cambria Math" panose="02040503050406030204" pitchFamily="18" charset="0"/>
                                      </a:rPr>
                                      <m:t>𝒊</m:t>
                                    </m:r>
                                    <m:r>
                                      <a:rPr lang="en-US" b="1" i="1">
                                        <a:latin typeface="Cambria Math" panose="02040503050406030204" pitchFamily="18" charset="0"/>
                                      </a:rPr>
                                      <m:t>)</m:t>
                                    </m:r>
                                  </m:sup>
                                </m:sSubSup>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𝜽</m:t>
                                    </m:r>
                                  </m:e>
                                  <m:sub>
                                    <m:r>
                                      <a:rPr lang="en-US" b="1" i="1">
                                        <a:latin typeface="Cambria Math" panose="02040503050406030204" pitchFamily="18" charset="0"/>
                                      </a:rPr>
                                      <m:t>𝟏</m:t>
                                    </m:r>
                                  </m:sub>
                                </m:sSub>
                                <m:sSubSup>
                                  <m:sSubSupPr>
                                    <m:ctrlPr>
                                      <a:rPr lang="en-US" b="1" i="1">
                                        <a:latin typeface="Cambria Math" panose="02040503050406030204" pitchFamily="18" charset="0"/>
                                      </a:rPr>
                                    </m:ctrlPr>
                                  </m:sSubSupPr>
                                  <m:e>
                                    <m:r>
                                      <a:rPr lang="en-US" b="1" i="1">
                                        <a:latin typeface="Cambria Math" panose="02040503050406030204" pitchFamily="18" charset="0"/>
                                      </a:rPr>
                                      <m:t>𝒙</m:t>
                                    </m:r>
                                  </m:e>
                                  <m:sub>
                                    <m:r>
                                      <a:rPr lang="en-US" b="1" i="1">
                                        <a:latin typeface="Cambria Math" panose="02040503050406030204" pitchFamily="18" charset="0"/>
                                      </a:rPr>
                                      <m:t>𝟏</m:t>
                                    </m:r>
                                  </m:sub>
                                  <m:sup>
                                    <m:r>
                                      <a:rPr lang="en-US" b="1" i="1">
                                        <a:latin typeface="Cambria Math" panose="02040503050406030204" pitchFamily="18" charset="0"/>
                                      </a:rPr>
                                      <m:t>(</m:t>
                                    </m:r>
                                    <m:r>
                                      <a:rPr lang="en-US" b="1" i="1">
                                        <a:latin typeface="Cambria Math" panose="02040503050406030204" pitchFamily="18" charset="0"/>
                                      </a:rPr>
                                      <m:t>𝒊</m:t>
                                    </m:r>
                                    <m:r>
                                      <a:rPr lang="en-US" b="1" i="1">
                                        <a:latin typeface="Cambria Math" panose="02040503050406030204" pitchFamily="18" charset="0"/>
                                      </a:rPr>
                                      <m:t>)</m:t>
                                    </m:r>
                                  </m:sup>
                                </m:sSubSup>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𝜽</m:t>
                                    </m:r>
                                  </m:e>
                                  <m:sub>
                                    <m:r>
                                      <a:rPr lang="en-US" b="1" i="1">
                                        <a:latin typeface="Cambria Math" panose="02040503050406030204" pitchFamily="18" charset="0"/>
                                      </a:rPr>
                                      <m:t>𝟐</m:t>
                                    </m:r>
                                  </m:sub>
                                </m:sSub>
                                <m:sSubSup>
                                  <m:sSubSupPr>
                                    <m:ctrlPr>
                                      <a:rPr lang="en-US" b="1" i="1">
                                        <a:latin typeface="Cambria Math" panose="02040503050406030204" pitchFamily="18" charset="0"/>
                                      </a:rPr>
                                    </m:ctrlPr>
                                  </m:sSubSupPr>
                                  <m:e>
                                    <m:r>
                                      <a:rPr lang="en-US" b="1" i="1">
                                        <a:latin typeface="Cambria Math" panose="02040503050406030204" pitchFamily="18" charset="0"/>
                                      </a:rPr>
                                      <m:t>𝒙</m:t>
                                    </m:r>
                                  </m:e>
                                  <m:sub>
                                    <m:r>
                                      <a:rPr lang="en-US" b="1" i="1">
                                        <a:latin typeface="Cambria Math" panose="02040503050406030204" pitchFamily="18" charset="0"/>
                                      </a:rPr>
                                      <m:t>𝟐</m:t>
                                    </m:r>
                                  </m:sub>
                                  <m:sup>
                                    <m:r>
                                      <a:rPr lang="en-US" b="1" i="1">
                                        <a:latin typeface="Cambria Math" panose="02040503050406030204" pitchFamily="18" charset="0"/>
                                      </a:rPr>
                                      <m:t>(</m:t>
                                    </m:r>
                                    <m:r>
                                      <a:rPr lang="en-US" b="1" i="1">
                                        <a:latin typeface="Cambria Math" panose="02040503050406030204" pitchFamily="18" charset="0"/>
                                      </a:rPr>
                                      <m:t>𝒊</m:t>
                                    </m:r>
                                    <m:r>
                                      <a:rPr lang="en-US" b="1" i="1">
                                        <a:latin typeface="Cambria Math" panose="02040503050406030204" pitchFamily="18" charset="0"/>
                                      </a:rPr>
                                      <m:t>)</m:t>
                                    </m:r>
                                  </m:sup>
                                </m:sSubSup>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 </m:t>
                                    </m:r>
                                    <m:r>
                                      <a:rPr lang="en-US" b="1" i="1">
                                        <a:latin typeface="Cambria Math" panose="02040503050406030204" pitchFamily="18" charset="0"/>
                                      </a:rPr>
                                      <m:t>𝜽</m:t>
                                    </m:r>
                                  </m:e>
                                  <m:sub>
                                    <m:r>
                                      <a:rPr lang="en-US" b="1" i="1">
                                        <a:latin typeface="Cambria Math" panose="02040503050406030204" pitchFamily="18" charset="0"/>
                                      </a:rPr>
                                      <m:t>𝒏</m:t>
                                    </m:r>
                                  </m:sub>
                                </m:sSub>
                                <m:sSubSup>
                                  <m:sSubSupPr>
                                    <m:ctrlPr>
                                      <a:rPr lang="en-US" b="1" i="1">
                                        <a:latin typeface="Cambria Math" panose="02040503050406030204" pitchFamily="18" charset="0"/>
                                      </a:rPr>
                                    </m:ctrlPr>
                                  </m:sSubSupPr>
                                  <m:e>
                                    <m:r>
                                      <a:rPr lang="en-US" b="1" i="1">
                                        <a:latin typeface="Cambria Math" panose="02040503050406030204" pitchFamily="18" charset="0"/>
                                      </a:rPr>
                                      <m:t>𝒙</m:t>
                                    </m:r>
                                  </m:e>
                                  <m:sub>
                                    <m:r>
                                      <a:rPr lang="en-US" b="1" i="1">
                                        <a:latin typeface="Cambria Math" panose="02040503050406030204" pitchFamily="18" charset="0"/>
                                      </a:rPr>
                                      <m:t>𝒏</m:t>
                                    </m:r>
                                  </m:sub>
                                  <m:sup>
                                    <m:r>
                                      <a:rPr lang="en-US" b="1" i="1">
                                        <a:latin typeface="Cambria Math" panose="02040503050406030204" pitchFamily="18" charset="0"/>
                                      </a:rPr>
                                      <m:t>(</m:t>
                                    </m:r>
                                    <m:r>
                                      <a:rPr lang="en-US" b="1" i="1">
                                        <a:latin typeface="Cambria Math" panose="02040503050406030204" pitchFamily="18" charset="0"/>
                                      </a:rPr>
                                      <m:t>𝒊</m:t>
                                    </m:r>
                                    <m:r>
                                      <a:rPr lang="en-US" b="1" i="1">
                                        <a:latin typeface="Cambria Math" panose="02040503050406030204" pitchFamily="18" charset="0"/>
                                      </a:rPr>
                                      <m:t>)</m:t>
                                    </m:r>
                                  </m:sup>
                                </m:sSubSup>
                                <m:r>
                                  <a:rPr lang="en-US" b="1" i="1">
                                    <a:latin typeface="Cambria Math" panose="02040503050406030204" pitchFamily="18" charset="0"/>
                                  </a:rPr>
                                  <m:t>− </m:t>
                                </m:r>
                                <m:sSup>
                                  <m:sSupPr>
                                    <m:ctrlPr>
                                      <a:rPr lang="en-US" b="1" i="1">
                                        <a:latin typeface="Cambria Math" panose="02040503050406030204" pitchFamily="18" charset="0"/>
                                      </a:rPr>
                                    </m:ctrlPr>
                                  </m:sSupPr>
                                  <m:e>
                                    <m:r>
                                      <a:rPr lang="en-US" b="1" i="1">
                                        <a:latin typeface="Cambria Math" panose="02040503050406030204" pitchFamily="18" charset="0"/>
                                      </a:rPr>
                                      <m:t>𝒚</m:t>
                                    </m:r>
                                  </m:e>
                                  <m:sup>
                                    <m:r>
                                      <a:rPr lang="en-US" b="1" i="1">
                                        <a:latin typeface="Cambria Math" panose="02040503050406030204" pitchFamily="18" charset="0"/>
                                      </a:rPr>
                                      <m:t>(</m:t>
                                    </m:r>
                                    <m:r>
                                      <a:rPr lang="en-US" b="1" i="1">
                                        <a:latin typeface="Cambria Math" panose="02040503050406030204" pitchFamily="18" charset="0"/>
                                      </a:rPr>
                                      <m:t>𝒊</m:t>
                                    </m:r>
                                    <m:r>
                                      <a:rPr lang="en-US" b="1" i="1">
                                        <a:latin typeface="Cambria Math" panose="02040503050406030204" pitchFamily="18" charset="0"/>
                                      </a:rPr>
                                      <m:t>)</m:t>
                                    </m:r>
                                  </m:sup>
                                </m:sSup>
                                <m:r>
                                  <a:rPr lang="en-US" b="1" i="1">
                                    <a:latin typeface="Cambria Math" panose="02040503050406030204" pitchFamily="18" charset="0"/>
                                  </a:rPr>
                                  <m:t> </m:t>
                                </m:r>
                              </m:e>
                            </m:d>
                            <m:r>
                              <a:rPr lang="en-US" b="1" i="1">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𝑗</m:t>
                                </m:r>
                              </m:sub>
                              <m:sup>
                                <m:d>
                                  <m:dPr>
                                    <m:ctrlPr>
                                      <a:rPr lang="en-US" i="1">
                                        <a:latin typeface="Cambria Math" panose="02040503050406030204" pitchFamily="18" charset="0"/>
                                      </a:rPr>
                                    </m:ctrlPr>
                                  </m:dPr>
                                  <m:e>
                                    <m:r>
                                      <a:rPr lang="en-US" i="1">
                                        <a:latin typeface="Cambria Math" panose="02040503050406030204" pitchFamily="18" charset="0"/>
                                      </a:rPr>
                                      <m:t>𝑖</m:t>
                                    </m:r>
                                  </m:e>
                                </m:d>
                              </m:sup>
                            </m:sSubSup>
                            <m:r>
                              <a:rPr lang="en-US" b="1" i="1">
                                <a:latin typeface="Cambria Math" panose="02040503050406030204" pitchFamily="18" charset="0"/>
                              </a:rPr>
                              <m:t> </m:t>
                            </m:r>
                          </m:e>
                        </m:d>
                      </m:e>
                    </m:nary>
                  </m:oMath>
                </a14:m>
                <a:r>
                  <a:rPr lang="en-US" b="1" dirty="0"/>
                  <a:t> </a:t>
                </a:r>
              </a:p>
              <a:p>
                <a:endParaRPr lang="en-US" b="1" dirty="0" smtClean="0"/>
              </a:p>
              <a:p>
                <a:pPr lvl="1"/>
                <a:r>
                  <a:rPr lang="en-US" b="1" dirty="0" smtClean="0"/>
                  <a:t>Where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rPr>
                          <m:t>𝒙</m:t>
                        </m:r>
                      </m:e>
                      <m:sub>
                        <m:r>
                          <a:rPr lang="en-US" b="1" i="1">
                            <a:latin typeface="Cambria Math" panose="02040503050406030204" pitchFamily="18" charset="0"/>
                          </a:rPr>
                          <m:t>𝟎</m:t>
                        </m:r>
                      </m:sub>
                    </m:sSub>
                  </m:oMath>
                </a14:m>
                <a:r>
                  <a:rPr lang="en-US" b="1" dirty="0" smtClean="0"/>
                  <a:t> = 1</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normAutofit fontScale="90000"/>
          </a:bodyPr>
          <a:lstStyle/>
          <a:p>
            <a:r>
              <a:rPr lang="en-US" dirty="0" smtClean="0"/>
              <a:t>Gradient decent for multivariate regression</a:t>
            </a:r>
            <a:endParaRPr lang="en-US" dirty="0"/>
          </a:p>
        </p:txBody>
      </p:sp>
    </p:spTree>
    <p:extLst>
      <p:ext uri="{BB962C8B-B14F-4D97-AF65-F5344CB8AC3E}">
        <p14:creationId xmlns:p14="http://schemas.microsoft.com/office/powerpoint/2010/main" val="34828538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Polynomial Regression</a:t>
            </a:r>
            <a:endParaRPr lang="en-US" dirty="0"/>
          </a:p>
        </p:txBody>
      </p:sp>
      <p:sp>
        <p:nvSpPr>
          <p:cNvPr id="3" name="Content Placeholder 2"/>
          <p:cNvSpPr>
            <a:spLocks noGrp="1"/>
          </p:cNvSpPr>
          <p:nvPr>
            <p:ph idx="1"/>
          </p:nvPr>
        </p:nvSpPr>
        <p:spPr/>
        <p:txBody>
          <a:bodyPr/>
          <a:lstStyle/>
          <a:p>
            <a:r>
              <a:rPr lang="en-US" dirty="0" smtClean="0"/>
              <a:t>Some times our data is not linear</a:t>
            </a:r>
          </a:p>
          <a:p>
            <a:r>
              <a:rPr lang="en-US" dirty="0" smtClean="0"/>
              <a:t>Then we may apply polynomial regression</a:t>
            </a:r>
          </a:p>
          <a:p>
            <a:pPr lvl="1"/>
            <a:r>
              <a:rPr lang="en-US" dirty="0" smtClean="0"/>
              <a:t>E.g., We may use Quadratic function instead of linear function</a:t>
            </a:r>
          </a:p>
          <a:p>
            <a:pPr lvl="2"/>
            <a:r>
              <a:rPr lang="en-US" dirty="0"/>
              <a:t>a</a:t>
            </a:r>
            <a:r>
              <a:rPr lang="en-US" dirty="0" smtClean="0"/>
              <a:t>x</a:t>
            </a:r>
            <a:r>
              <a:rPr lang="en-US" baseline="30000" dirty="0" smtClean="0"/>
              <a:t>2</a:t>
            </a:r>
            <a:r>
              <a:rPr lang="en-US" dirty="0" smtClean="0"/>
              <a:t> + </a:t>
            </a:r>
            <a:r>
              <a:rPr lang="en-US" dirty="0" err="1" smtClean="0"/>
              <a:t>bx</a:t>
            </a:r>
            <a:r>
              <a:rPr lang="en-US" dirty="0" smtClean="0"/>
              <a:t> + c </a:t>
            </a:r>
          </a:p>
          <a:p>
            <a:pPr lvl="1"/>
            <a:r>
              <a:rPr lang="en-US" dirty="0" smtClean="0"/>
              <a:t>We now need to have 3 parameters and corresponding 3 x values	</a:t>
            </a:r>
          </a:p>
          <a:p>
            <a:pPr lvl="2"/>
            <a:r>
              <a:rPr lang="en-US" dirty="0" smtClean="0"/>
              <a:t>For c , x value is 1</a:t>
            </a:r>
          </a:p>
          <a:p>
            <a:pPr lvl="2"/>
            <a:r>
              <a:rPr lang="en-US" dirty="0" smtClean="0"/>
              <a:t>For a, we have to multiply x *x </a:t>
            </a:r>
          </a:p>
          <a:p>
            <a:pPr lvl="2"/>
            <a:r>
              <a:rPr lang="en-US" dirty="0" smtClean="0"/>
              <a:t>For b, we use x </a:t>
            </a:r>
          </a:p>
          <a:p>
            <a:pPr lvl="1"/>
            <a:r>
              <a:rPr lang="en-US" dirty="0" smtClean="0"/>
              <a:t>We have to redefine the hypothesis and corresponding loss function.</a:t>
            </a:r>
          </a:p>
          <a:p>
            <a:pPr lvl="1"/>
            <a:r>
              <a:rPr lang="en-US" dirty="0" smtClean="0"/>
              <a:t>We may also use normal equation for polynomial regression</a:t>
            </a:r>
            <a:endParaRPr lang="en-US" dirty="0"/>
          </a:p>
        </p:txBody>
      </p:sp>
    </p:spTree>
    <p:extLst>
      <p:ext uri="{BB962C8B-B14F-4D97-AF65-F5344CB8AC3E}">
        <p14:creationId xmlns:p14="http://schemas.microsoft.com/office/powerpoint/2010/main" val="1366244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equation</a:t>
            </a:r>
            <a:endParaRPr lang="en-US" dirty="0"/>
          </a:p>
        </p:txBody>
      </p:sp>
      <p:sp>
        <p:nvSpPr>
          <p:cNvPr id="3" name="Content Placeholder 2"/>
          <p:cNvSpPr>
            <a:spLocks noGrp="1"/>
          </p:cNvSpPr>
          <p:nvPr>
            <p:ph idx="1"/>
          </p:nvPr>
        </p:nvSpPr>
        <p:spPr/>
        <p:txBody>
          <a:bodyPr/>
          <a:lstStyle/>
          <a:p>
            <a:r>
              <a:rPr lang="en-US" dirty="0" smtClean="0"/>
              <a:t>We can also find the parameters mathematically</a:t>
            </a:r>
          </a:p>
          <a:p>
            <a:r>
              <a:rPr lang="en-US" dirty="0"/>
              <a:t> </a:t>
            </a:r>
            <a:r>
              <a:rPr lang="en-US" dirty="0" smtClean="0"/>
              <a:t>(</a:t>
            </a:r>
            <a:r>
              <a:rPr lang="en-US" dirty="0" err="1" smtClean="0"/>
              <a:t>X</a:t>
            </a:r>
            <a:r>
              <a:rPr lang="en-US" baseline="30000" dirty="0" err="1" smtClean="0"/>
              <a:t>t</a:t>
            </a:r>
            <a:r>
              <a:rPr lang="en-US" dirty="0" smtClean="0"/>
              <a:t> X) </a:t>
            </a:r>
            <a:r>
              <a:rPr lang="en-US" baseline="30000" dirty="0" smtClean="0"/>
              <a:t>-1 </a:t>
            </a:r>
            <a:r>
              <a:rPr lang="en-US" dirty="0" err="1" smtClean="0"/>
              <a:t>X</a:t>
            </a:r>
            <a:r>
              <a:rPr lang="en-US" baseline="30000" dirty="0" err="1" smtClean="0"/>
              <a:t>t</a:t>
            </a:r>
            <a:r>
              <a:rPr lang="en-US" dirty="0" err="1" smtClean="0"/>
              <a:t>y</a:t>
            </a:r>
            <a:endParaRPr lang="en-US" dirty="0" smtClean="0"/>
          </a:p>
          <a:p>
            <a:pPr lvl="1"/>
            <a:r>
              <a:rPr lang="en-US" dirty="0" smtClean="0"/>
              <a:t>However, normal equation method just works in regression problems and not in classification</a:t>
            </a:r>
          </a:p>
          <a:p>
            <a:pPr lvl="1"/>
            <a:r>
              <a:rPr lang="en-US" dirty="0" smtClean="0"/>
              <a:t>Inverse of matrix finding is </a:t>
            </a:r>
          </a:p>
          <a:p>
            <a:pPr lvl="1"/>
            <a:r>
              <a:rPr lang="en-US" dirty="0" smtClean="0"/>
              <a:t>Computational intensive</a:t>
            </a:r>
          </a:p>
          <a:p>
            <a:pPr lvl="2"/>
            <a:r>
              <a:rPr lang="en-US" dirty="0" smtClean="0"/>
              <a:t>Feasible for problems up to some hundreds of parameters</a:t>
            </a:r>
          </a:p>
          <a:p>
            <a:pPr lvl="1"/>
            <a:r>
              <a:rPr lang="en-US" dirty="0" smtClean="0"/>
              <a:t>Doesn’t need to adjust learning rate nor requires multiple iterations</a:t>
            </a:r>
          </a:p>
          <a:p>
            <a:pPr lvl="1"/>
            <a:r>
              <a:rPr lang="en-US" dirty="0" smtClean="0"/>
              <a:t>Its complexity is O (n</a:t>
            </a:r>
            <a:r>
              <a:rPr lang="en-US" baseline="30000" dirty="0" smtClean="0"/>
              <a:t>3</a:t>
            </a:r>
            <a:r>
              <a:rPr lang="en-US" dirty="0" smtClean="0"/>
              <a:t>)</a:t>
            </a:r>
          </a:p>
          <a:p>
            <a:pPr lvl="2"/>
            <a:r>
              <a:rPr lang="en-US" dirty="0" smtClean="0"/>
              <a:t>In comparison, complexity of gradient decent is O (kn</a:t>
            </a:r>
            <a:r>
              <a:rPr lang="en-US" baseline="30000" dirty="0" smtClean="0"/>
              <a:t>2</a:t>
            </a:r>
            <a:r>
              <a:rPr lang="en-US" dirty="0" smtClean="0"/>
              <a:t>)</a:t>
            </a:r>
          </a:p>
          <a:p>
            <a:r>
              <a:rPr lang="en-US" dirty="0" smtClean="0"/>
              <a:t>Every matrix doesn’t have inverse, but its quite rare</a:t>
            </a:r>
          </a:p>
          <a:p>
            <a:pPr lvl="1"/>
            <a:endParaRPr lang="en-US" dirty="0"/>
          </a:p>
        </p:txBody>
      </p:sp>
    </p:spTree>
    <p:extLst>
      <p:ext uri="{BB962C8B-B14F-4D97-AF65-F5344CB8AC3E}">
        <p14:creationId xmlns:p14="http://schemas.microsoft.com/office/powerpoint/2010/main" val="3791100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idx="1"/>
          </p:nvPr>
        </p:nvSpPr>
        <p:spPr/>
        <p:txBody>
          <a:bodyPr>
            <a:normAutofit lnSpcReduction="10000"/>
          </a:bodyPr>
          <a:lstStyle/>
          <a:p>
            <a:r>
              <a:rPr lang="en-US" dirty="0"/>
              <a:t>In 1959, Arthur Samuel defined machine learning as a field of study that “gives  computers the ability to learn without being explicitly programmed</a:t>
            </a:r>
            <a:r>
              <a:rPr lang="en-US" dirty="0" smtClean="0"/>
              <a:t>.</a:t>
            </a:r>
          </a:p>
          <a:p>
            <a:r>
              <a:rPr lang="en-US" dirty="0"/>
              <a:t>T. Mitchel defined AI as </a:t>
            </a:r>
          </a:p>
          <a:p>
            <a:pPr lvl="1"/>
            <a:r>
              <a:rPr lang="en-US" dirty="0"/>
              <a:t>A computer program is said to learn from experience E with respect to some class of tasks T and performance measure P, if its performance at  tasks in T, as measured by P, improves with the experience E.</a:t>
            </a:r>
          </a:p>
          <a:p>
            <a:pPr lvl="2"/>
            <a:r>
              <a:rPr lang="en-US" dirty="0" smtClean="0"/>
              <a:t>In spam classification, the task would be to classify a mail, experience may be to watch/learn the user to flag spam/not spam, and the performance measure may </a:t>
            </a:r>
            <a:r>
              <a:rPr lang="en-US" dirty="0" err="1" smtClean="0"/>
              <a:t>br</a:t>
            </a:r>
            <a:r>
              <a:rPr lang="en-US" dirty="0" smtClean="0"/>
              <a:t> the accuracy</a:t>
            </a:r>
            <a:r>
              <a:rPr lang="en-US" dirty="0"/>
              <a:t>	</a:t>
            </a:r>
            <a:endParaRPr lang="en-US" dirty="0" smtClean="0"/>
          </a:p>
          <a:p>
            <a:pPr lvl="1"/>
            <a:r>
              <a:rPr lang="en-US" dirty="0"/>
              <a:t>So, with a computer running a set of tasks, the experience should be leading to performance increases.</a:t>
            </a:r>
          </a:p>
          <a:p>
            <a:r>
              <a:rPr lang="en-US" dirty="0" smtClean="0"/>
              <a:t>Spam </a:t>
            </a:r>
            <a:r>
              <a:rPr lang="en-US" dirty="0"/>
              <a:t>detection, voice recognition, stock trading (70% is done), Robotics, healthcare (vitals), MRI, x-ray diagnosis etc., advertising, ecommerce (target’s baby coupons problem)</a:t>
            </a:r>
          </a:p>
          <a:p>
            <a:pPr lvl="1"/>
            <a:endParaRPr lang="en-US" dirty="0"/>
          </a:p>
        </p:txBody>
      </p:sp>
    </p:spTree>
    <p:extLst>
      <p:ext uri="{BB962C8B-B14F-4D97-AF65-F5344CB8AC3E}">
        <p14:creationId xmlns:p14="http://schemas.microsoft.com/office/powerpoint/2010/main" val="8635099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scaling</a:t>
            </a:r>
            <a:endParaRPr lang="en-US" dirty="0"/>
          </a:p>
        </p:txBody>
      </p:sp>
      <p:sp>
        <p:nvSpPr>
          <p:cNvPr id="3" name="Content Placeholder 2"/>
          <p:cNvSpPr>
            <a:spLocks noGrp="1"/>
          </p:cNvSpPr>
          <p:nvPr>
            <p:ph idx="1"/>
          </p:nvPr>
        </p:nvSpPr>
        <p:spPr/>
        <p:txBody>
          <a:bodyPr>
            <a:normAutofit fontScale="85000" lnSpcReduction="20000"/>
          </a:bodyPr>
          <a:lstStyle/>
          <a:p>
            <a:r>
              <a:rPr lang="en-US" dirty="0"/>
              <a:t>We can speed up gradient descent by having each of our input values in roughly the same range. This is because θ will descend quickly on small ranges and slowly on large ranges, and so will oscillate inefficiently down to the optimum when the variables are very uneven</a:t>
            </a:r>
            <a:r>
              <a:rPr lang="en-US" dirty="0" smtClean="0"/>
              <a:t>.</a:t>
            </a:r>
          </a:p>
          <a:p>
            <a:r>
              <a:rPr lang="en-US" dirty="0"/>
              <a:t>The way to prevent this is to modify the ranges of our input variables so that they are all roughly the same. Ideally:</a:t>
            </a:r>
          </a:p>
          <a:p>
            <a:pPr lvl="2"/>
            <a:r>
              <a:rPr lang="en-US" dirty="0"/>
              <a:t>−1 ≤ </a:t>
            </a:r>
            <a:r>
              <a:rPr lang="en-US" dirty="0" err="1" smtClean="0"/>
              <a:t>x_i</a:t>
            </a:r>
            <a:r>
              <a:rPr lang="en-US" dirty="0" smtClean="0"/>
              <a:t> </a:t>
            </a:r>
            <a:r>
              <a:rPr lang="en-US" dirty="0"/>
              <a:t>≤ 1</a:t>
            </a:r>
          </a:p>
          <a:p>
            <a:r>
              <a:rPr lang="en-US" dirty="0"/>
              <a:t>Two techniques to help with this are </a:t>
            </a:r>
            <a:r>
              <a:rPr lang="en-US" b="1" dirty="0"/>
              <a:t>feature scaling</a:t>
            </a:r>
            <a:r>
              <a:rPr lang="en-US" dirty="0"/>
              <a:t> and </a:t>
            </a:r>
            <a:r>
              <a:rPr lang="en-US" b="1" dirty="0"/>
              <a:t>mean normalization</a:t>
            </a:r>
            <a:r>
              <a:rPr lang="en-US" dirty="0"/>
              <a:t>. </a:t>
            </a:r>
            <a:endParaRPr lang="en-US" dirty="0" smtClean="0"/>
          </a:p>
          <a:p>
            <a:pPr lvl="1"/>
            <a:r>
              <a:rPr lang="en-US" dirty="0" smtClean="0"/>
              <a:t>Feature </a:t>
            </a:r>
            <a:r>
              <a:rPr lang="en-US" dirty="0"/>
              <a:t>scaling involves dividing the input values by the range (i.e. the maximum value minus the minimum value) of the input variable, resulting in a new range of just 1. </a:t>
            </a:r>
            <a:endParaRPr lang="en-US" dirty="0" smtClean="0"/>
          </a:p>
          <a:p>
            <a:pPr lvl="1"/>
            <a:r>
              <a:rPr lang="en-US" dirty="0" smtClean="0"/>
              <a:t>Mean </a:t>
            </a:r>
            <a:r>
              <a:rPr lang="en-US" dirty="0"/>
              <a:t>normalization involves subtracting the average value for an input variable from the values for that input variable resulting in a new average value for the input </a:t>
            </a:r>
            <a:r>
              <a:rPr lang="en-US" dirty="0" smtClean="0"/>
              <a:t>variable. </a:t>
            </a:r>
            <a:r>
              <a:rPr lang="en-US" dirty="0"/>
              <a:t>To implement both of these techniques, adjust your input values as shown in this formula:</a:t>
            </a:r>
          </a:p>
          <a:p>
            <a:pPr lvl="2"/>
            <a:r>
              <a:rPr lang="en-US" dirty="0"/>
              <a:t>xi:=xi−</a:t>
            </a:r>
            <a:r>
              <a:rPr lang="en-US" dirty="0" err="1" smtClean="0"/>
              <a:t>μi</a:t>
            </a:r>
            <a:r>
              <a:rPr lang="en-US" dirty="0" smtClean="0"/>
              <a:t> / </a:t>
            </a:r>
            <a:r>
              <a:rPr lang="en-US" dirty="0" err="1" smtClean="0"/>
              <a:t>si</a:t>
            </a:r>
            <a:r>
              <a:rPr lang="en-US" dirty="0" smtClean="0"/>
              <a:t>​​</a:t>
            </a:r>
            <a:endParaRPr lang="en-US" dirty="0"/>
          </a:p>
          <a:p>
            <a:r>
              <a:rPr lang="en-US" dirty="0"/>
              <a:t>Where </a:t>
            </a:r>
            <a:r>
              <a:rPr lang="en-US" dirty="0" err="1" smtClean="0"/>
              <a:t>μi</a:t>
            </a:r>
            <a:r>
              <a:rPr lang="en-US" dirty="0" smtClean="0"/>
              <a:t>​ </a:t>
            </a:r>
            <a:r>
              <a:rPr lang="en-US" dirty="0"/>
              <a:t>is the </a:t>
            </a:r>
            <a:r>
              <a:rPr lang="en-US" b="1" dirty="0"/>
              <a:t>average</a:t>
            </a:r>
            <a:r>
              <a:rPr lang="en-US" dirty="0"/>
              <a:t> of all the values for feature (</a:t>
            </a:r>
            <a:r>
              <a:rPr lang="en-US" dirty="0" err="1"/>
              <a:t>i</a:t>
            </a:r>
            <a:r>
              <a:rPr lang="en-US" dirty="0"/>
              <a:t>) and </a:t>
            </a:r>
            <a:r>
              <a:rPr lang="en-US" dirty="0" err="1" smtClean="0"/>
              <a:t>si</a:t>
            </a:r>
            <a:r>
              <a:rPr lang="en-US" dirty="0" smtClean="0"/>
              <a:t>​ </a:t>
            </a:r>
            <a:r>
              <a:rPr lang="en-US" dirty="0"/>
              <a:t>is the range of values (max - min), or </a:t>
            </a:r>
            <a:r>
              <a:rPr lang="en-US" dirty="0" err="1" smtClean="0"/>
              <a:t>si</a:t>
            </a:r>
            <a:r>
              <a:rPr lang="en-US" dirty="0" smtClean="0"/>
              <a:t> </a:t>
            </a:r>
            <a:r>
              <a:rPr lang="en-US" dirty="0"/>
              <a:t>is the standard deviation</a:t>
            </a:r>
            <a:r>
              <a:rPr lang="en-US" dirty="0" smtClean="0"/>
              <a:t>.</a:t>
            </a:r>
            <a:endParaRPr lang="en-US" dirty="0"/>
          </a:p>
          <a:p>
            <a:r>
              <a:rPr lang="en-US" dirty="0"/>
              <a:t>We can </a:t>
            </a:r>
            <a:r>
              <a:rPr lang="en-US" b="1" dirty="0"/>
              <a:t>combine</a:t>
            </a:r>
            <a:r>
              <a:rPr lang="en-US" dirty="0"/>
              <a:t> multiple features into one. For example, we can combine </a:t>
            </a:r>
            <a:r>
              <a:rPr lang="en-US" dirty="0" smtClean="0"/>
              <a:t>x1 </a:t>
            </a:r>
            <a:r>
              <a:rPr lang="en-US" dirty="0"/>
              <a:t>and </a:t>
            </a:r>
            <a:r>
              <a:rPr lang="en-US" dirty="0" smtClean="0"/>
              <a:t>x2 </a:t>
            </a:r>
            <a:r>
              <a:rPr lang="en-US" dirty="0"/>
              <a:t>into a new feature </a:t>
            </a:r>
            <a:r>
              <a:rPr lang="en-US" dirty="0" smtClean="0"/>
              <a:t>x3 </a:t>
            </a:r>
            <a:r>
              <a:rPr lang="en-US" dirty="0"/>
              <a:t>by </a:t>
            </a:r>
            <a:r>
              <a:rPr lang="en-US" dirty="0" smtClean="0"/>
              <a:t>taking x1 * x2.</a:t>
            </a:r>
            <a:endParaRPr lang="en-US" dirty="0"/>
          </a:p>
        </p:txBody>
      </p:sp>
    </p:spTree>
    <p:extLst>
      <p:ext uri="{BB962C8B-B14F-4D97-AF65-F5344CB8AC3E}">
        <p14:creationId xmlns:p14="http://schemas.microsoft.com/office/powerpoint/2010/main" val="1700938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3" name="Content Placeholder 2"/>
          <p:cNvSpPr>
            <a:spLocks noGrp="1"/>
          </p:cNvSpPr>
          <p:nvPr>
            <p:ph idx="1"/>
          </p:nvPr>
        </p:nvSpPr>
        <p:spPr/>
        <p:txBody>
          <a:bodyPr/>
          <a:lstStyle/>
          <a:p>
            <a:r>
              <a:rPr lang="en-US" dirty="0" smtClean="0"/>
              <a:t>Linear regression deals with regression problems, i.e., predicting continuous results</a:t>
            </a:r>
          </a:p>
          <a:p>
            <a:r>
              <a:rPr lang="en-US" dirty="0" smtClean="0"/>
              <a:t>Classification deals with discrete outputs in finite classes</a:t>
            </a:r>
          </a:p>
          <a:p>
            <a:r>
              <a:rPr lang="en-US" dirty="0"/>
              <a:t>The classification problem is just like the regression problem, except that the values we now want to predict take on only a small number of discrete values.</a:t>
            </a:r>
            <a:endParaRPr lang="en-US" dirty="0" smtClean="0"/>
          </a:p>
          <a:p>
            <a:pPr lvl="1"/>
            <a:r>
              <a:rPr lang="en-US" dirty="0" smtClean="0"/>
              <a:t>When the output has only 2 classes, its called binary classification</a:t>
            </a:r>
          </a:p>
          <a:p>
            <a:pPr lvl="2"/>
            <a:r>
              <a:rPr lang="en-US" dirty="0" smtClean="0"/>
              <a:t>E.g., a mail can either be spam or not spam</a:t>
            </a:r>
          </a:p>
          <a:p>
            <a:pPr lvl="2"/>
            <a:r>
              <a:rPr lang="en-US" dirty="0" smtClean="0"/>
              <a:t>A customer will either buy a product or not</a:t>
            </a:r>
          </a:p>
          <a:p>
            <a:pPr lvl="2"/>
            <a:r>
              <a:rPr lang="en-US" dirty="0" smtClean="0"/>
              <a:t>A viewer will either watch an ad or not</a:t>
            </a:r>
          </a:p>
          <a:p>
            <a:pPr lvl="2"/>
            <a:r>
              <a:rPr lang="en-US" dirty="0" smtClean="0"/>
              <a:t>A student will either fail or pass the course</a:t>
            </a:r>
          </a:p>
          <a:p>
            <a:pPr lvl="1"/>
            <a:r>
              <a:rPr lang="en-US" dirty="0" smtClean="0"/>
              <a:t>Given x</a:t>
            </a:r>
            <a:r>
              <a:rPr lang="en-US" baseline="30000" dirty="0" smtClean="0"/>
              <a:t>i</a:t>
            </a:r>
            <a:r>
              <a:rPr lang="en-US" dirty="0" smtClean="0"/>
              <a:t> , the corresponding </a:t>
            </a:r>
            <a:r>
              <a:rPr lang="en-US" dirty="0" err="1" smtClean="0"/>
              <a:t>y</a:t>
            </a:r>
            <a:r>
              <a:rPr lang="en-US" baseline="30000" dirty="0" err="1" smtClean="0"/>
              <a:t>i</a:t>
            </a:r>
            <a:r>
              <a:rPr lang="en-US" dirty="0" smtClean="0"/>
              <a:t> is called </a:t>
            </a:r>
            <a:r>
              <a:rPr lang="en-US" b="1" dirty="0" smtClean="0"/>
              <a:t>label</a:t>
            </a:r>
            <a:endParaRPr lang="en-US" b="1" dirty="0"/>
          </a:p>
        </p:txBody>
      </p:sp>
    </p:spTree>
    <p:extLst>
      <p:ext uri="{BB962C8B-B14F-4D97-AF65-F5344CB8AC3E}">
        <p14:creationId xmlns:p14="http://schemas.microsoft.com/office/powerpoint/2010/main" val="1955811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0000" lnSpcReduction="20000"/>
              </a:bodyPr>
              <a:lstStyle/>
              <a:p>
                <a:r>
                  <a:rPr lang="en-US" dirty="0" smtClean="0"/>
                  <a:t>Hypothesis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=0</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a:latin typeface="Cambria Math" panose="02040503050406030204" pitchFamily="18" charset="0"/>
                          </a:rPr>
                          <m:t> </m:t>
                        </m:r>
                      </m:e>
                    </m:nary>
                  </m:oMath>
                </a14:m>
                <a:r>
                  <a:rPr lang="en-US" dirty="0" smtClean="0"/>
                  <a:t> =&gt;</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𝑇</m:t>
                        </m:r>
                      </m:sup>
                    </m:sSup>
                    <m:r>
                      <a:rPr lang="en-US" i="1">
                        <a:latin typeface="Cambria Math" panose="02040503050406030204" pitchFamily="18" charset="0"/>
                      </a:rPr>
                      <m:t>𝑋</m:t>
                    </m:r>
                  </m:oMath>
                </a14:m>
                <a:endParaRPr lang="en-US" dirty="0" smtClean="0"/>
              </a:p>
              <a:p>
                <a:pPr lvl="1"/>
                <a:r>
                  <a:rPr lang="en-US" dirty="0" smtClean="0"/>
                  <a:t>It is estimated probability that y = 1 for given x</a:t>
                </a:r>
              </a:p>
              <a:p>
                <a:pPr lvl="1"/>
                <a:endParaRPr lang="en-US" dirty="0"/>
              </a:p>
              <a:p>
                <a:endParaRPr lang="en-US" dirty="0" smtClean="0"/>
              </a:p>
              <a:p>
                <a:endParaRPr lang="en-US" dirty="0" smtClean="0"/>
              </a:p>
              <a:p>
                <a:r>
                  <a:rPr lang="en-US" dirty="0" smtClean="0"/>
                  <a:t>hypothesis= </a:t>
                </a:r>
                <a14:m>
                  <m:oMath xmlns:m="http://schemas.openxmlformats.org/officeDocument/2006/math">
                    <m:r>
                      <a:rPr lang="en-US" i="1">
                        <a:latin typeface="Cambria Math" panose="02040503050406030204" pitchFamily="18" charset="0"/>
                      </a:rPr>
                      <m:t>𝑔</m:t>
                    </m:r>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𝑧</m:t>
                            </m:r>
                          </m:sup>
                        </m:sSup>
                      </m:den>
                    </m:f>
                  </m:oMath>
                </a14:m>
                <a:r>
                  <a:rPr lang="en-US" dirty="0" smtClean="0"/>
                  <a:t>  =&gt;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sup>
                        </m:sSup>
                      </m:den>
                    </m:f>
                  </m:oMath>
                </a14:m>
                <a:r>
                  <a:rPr lang="en-US" dirty="0"/>
                  <a:t>  =&gt;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𝑇</m:t>
                                </m:r>
                              </m:sup>
                            </m:sSup>
                            <m:r>
                              <a:rPr lang="en-US" i="1">
                                <a:latin typeface="Cambria Math" panose="02040503050406030204" pitchFamily="18" charset="0"/>
                              </a:rPr>
                              <m:t>𝑋</m:t>
                            </m:r>
                          </m:sup>
                        </m:sSup>
                      </m:den>
                    </m:f>
                  </m:oMath>
                </a14:m>
                <a:r>
                  <a:rPr lang="en-US" dirty="0"/>
                  <a:t>   =&gt;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𝑚𝑥</m:t>
                            </m:r>
                            <m:r>
                              <a:rPr lang="en-US" i="1">
                                <a:latin typeface="Cambria Math" panose="02040503050406030204" pitchFamily="18" charset="0"/>
                              </a:rPr>
                              <m:t>+</m:t>
                            </m:r>
                            <m:r>
                              <a:rPr lang="en-US" i="1">
                                <a:latin typeface="Cambria Math" panose="02040503050406030204" pitchFamily="18" charset="0"/>
                              </a:rPr>
                              <m:t>𝑐</m:t>
                            </m:r>
                          </m:sup>
                        </m:sSup>
                      </m:den>
                    </m:f>
                  </m:oMath>
                </a14:m>
                <a:endParaRPr lang="en-US" dirty="0"/>
              </a:p>
              <a:p>
                <a14:m>
                  <m:oMath xmlns:m="http://schemas.openxmlformats.org/officeDocument/2006/math">
                    <m:r>
                      <a:rPr lang="en-US" i="1">
                        <a:latin typeface="Cambria Math" panose="02040503050406030204" pitchFamily="18" charset="0"/>
                      </a:rPr>
                      <m:t>𝑔</m:t>
                    </m:r>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smtClean="0"/>
                  <a:t> is equation for sigmoid function</a:t>
                </a:r>
              </a:p>
              <a:p>
                <a:pPr lvl="1"/>
                <a:r>
                  <a:rPr lang="en-US" dirty="0" smtClean="0"/>
                  <a:t>We use sigmoid function for binary logistic regression because, linear regression outputs may result in values low than 0 or higher than 1</a:t>
                </a:r>
              </a:p>
              <a:p>
                <a:pPr lvl="2"/>
                <a:r>
                  <a:rPr lang="en-US" dirty="0" smtClean="0"/>
                  <a:t>To contain the result between 0 and 1, we convert our hypothesis to sigmoid function</a:t>
                </a:r>
              </a:p>
              <a:p>
                <a:r>
                  <a:rPr lang="en-US" dirty="0" smtClean="0"/>
                  <a:t>Cost Function: Using the cost function of the linear regression will result in a non-convex function for logistic regression (because here model is not linear line, instead its sigmoid)</a:t>
                </a:r>
              </a:p>
              <a:p>
                <a:pPr lvl="1"/>
                <a:r>
                  <a:rPr lang="en-US" dirty="0" smtClean="0"/>
                  <a:t>So we have to come up with some convex cost function</a:t>
                </a:r>
              </a:p>
              <a:p>
                <a:pPr lvl="1"/>
                <a:endParaRPr lang="en-US" dirty="0"/>
              </a:p>
              <a:p>
                <a:r>
                  <a:rPr lang="en-US" dirty="0" smtClean="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7015"/>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678021" y="1368164"/>
            <a:ext cx="6099094" cy="804127"/>
          </a:xfrm>
          <a:prstGeom prst="rect">
            <a:avLst/>
          </a:prstGeom>
        </p:spPr>
      </p:pic>
      <p:pic>
        <p:nvPicPr>
          <p:cNvPr id="7" name="Picture 6"/>
          <p:cNvPicPr>
            <a:picLocks noChangeAspect="1"/>
          </p:cNvPicPr>
          <p:nvPr/>
        </p:nvPicPr>
        <p:blipFill>
          <a:blip r:embed="rId4"/>
          <a:stretch>
            <a:fillRect/>
          </a:stretch>
        </p:blipFill>
        <p:spPr>
          <a:xfrm>
            <a:off x="5686720" y="4025982"/>
            <a:ext cx="5557443" cy="1474557"/>
          </a:xfrm>
          <a:prstGeom prst="rect">
            <a:avLst/>
          </a:prstGeom>
        </p:spPr>
      </p:pic>
    </p:spTree>
    <p:extLst>
      <p:ext uri="{BB962C8B-B14F-4D97-AF65-F5344CB8AC3E}">
        <p14:creationId xmlns:p14="http://schemas.microsoft.com/office/powerpoint/2010/main" val="3451048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93874" y="387426"/>
            <a:ext cx="10805551" cy="5866680"/>
          </a:xfrm>
          <a:prstGeom prst="rect">
            <a:avLst/>
          </a:prstGeom>
        </p:spPr>
      </p:pic>
    </p:spTree>
    <p:extLst>
      <p:ext uri="{BB962C8B-B14F-4D97-AF65-F5344CB8AC3E}">
        <p14:creationId xmlns:p14="http://schemas.microsoft.com/office/powerpoint/2010/main" val="950355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83426" y="157163"/>
            <a:ext cx="11797124" cy="6376987"/>
          </a:xfrm>
          <a:prstGeom prst="rect">
            <a:avLst/>
          </a:prstGeom>
        </p:spPr>
      </p:pic>
    </p:spTree>
    <p:extLst>
      <p:ext uri="{BB962C8B-B14F-4D97-AF65-F5344CB8AC3E}">
        <p14:creationId xmlns:p14="http://schemas.microsoft.com/office/powerpoint/2010/main" val="70024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65024" y="438150"/>
            <a:ext cx="11841251" cy="6073667"/>
          </a:xfrm>
          <a:prstGeom prst="rect">
            <a:avLst/>
          </a:prstGeom>
        </p:spPr>
      </p:pic>
    </p:spTree>
    <p:extLst>
      <p:ext uri="{BB962C8B-B14F-4D97-AF65-F5344CB8AC3E}">
        <p14:creationId xmlns:p14="http://schemas.microsoft.com/office/powerpoint/2010/main" val="1030364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a:t>
            </a:r>
            <a:endParaRPr lang="en-US" dirty="0"/>
          </a:p>
        </p:txBody>
      </p:sp>
      <p:sp>
        <p:nvSpPr>
          <p:cNvPr id="3" name="Content Placeholder 2"/>
          <p:cNvSpPr>
            <a:spLocks noGrp="1"/>
          </p:cNvSpPr>
          <p:nvPr>
            <p:ph idx="1"/>
          </p:nvPr>
        </p:nvSpPr>
        <p:spPr/>
        <p:txBody>
          <a:bodyPr>
            <a:normAutofit fontScale="85000" lnSpcReduction="10000"/>
          </a:bodyPr>
          <a:lstStyle/>
          <a:p>
            <a:r>
              <a:rPr lang="en-US" dirty="0"/>
              <a:t>In supervised learning, we are given a data set and already know what our correct output should look like, having the idea that there is a relationship between the input and the output.</a:t>
            </a:r>
          </a:p>
          <a:p>
            <a:r>
              <a:rPr lang="en-US" dirty="0"/>
              <a:t>Supervised learning problems are categorized into "regression" and "classification" problems. </a:t>
            </a:r>
            <a:endParaRPr lang="en-US" dirty="0" smtClean="0"/>
          </a:p>
          <a:p>
            <a:pPr lvl="1"/>
            <a:r>
              <a:rPr lang="en-US" dirty="0" smtClean="0"/>
              <a:t>In </a:t>
            </a:r>
            <a:r>
              <a:rPr lang="en-US" dirty="0"/>
              <a:t>a regression problem, we are trying to predict results within a continuous output, meaning that we are trying to map input variables to some continuous function. </a:t>
            </a:r>
            <a:endParaRPr lang="en-US" dirty="0" smtClean="0"/>
          </a:p>
          <a:p>
            <a:pPr lvl="1"/>
            <a:r>
              <a:rPr lang="en-US" dirty="0" smtClean="0"/>
              <a:t>In </a:t>
            </a:r>
            <a:r>
              <a:rPr lang="en-US" dirty="0"/>
              <a:t>a classification problem, we are instead trying to predict results in a discrete output. In other words, we are trying to map input variables into discrete categories. </a:t>
            </a:r>
          </a:p>
          <a:p>
            <a:pPr lvl="2"/>
            <a:r>
              <a:rPr lang="en-US" dirty="0" smtClean="0"/>
              <a:t>Given </a:t>
            </a:r>
            <a:r>
              <a:rPr lang="en-US" dirty="0"/>
              <a:t>data about the size of houses on the real estate market, try to predict their price. Price as a function of size is a continuous output, so this is a regression problem.</a:t>
            </a:r>
          </a:p>
          <a:p>
            <a:pPr lvl="3"/>
            <a:r>
              <a:rPr lang="en-US" dirty="0"/>
              <a:t>We could turn this example into a classification problem by instead making our output about whether the house "sells for more or less than the asking price." Here we are classifying the houses based on price into two discrete categories.</a:t>
            </a:r>
          </a:p>
          <a:p>
            <a:pPr lvl="1"/>
            <a:r>
              <a:rPr lang="en-US" dirty="0" smtClean="0"/>
              <a:t>(</a:t>
            </a:r>
            <a:r>
              <a:rPr lang="en-US" dirty="0"/>
              <a:t>a) Regression - Given a picture of a person, we have to predict their age on the basis of the given picture</a:t>
            </a:r>
          </a:p>
          <a:p>
            <a:pPr lvl="1"/>
            <a:r>
              <a:rPr lang="en-US" dirty="0"/>
              <a:t>(b) Classification - Given a patient with a tumor, we have to predict whether the tumor is malignant or benign. </a:t>
            </a:r>
          </a:p>
        </p:txBody>
      </p:sp>
    </p:spTree>
    <p:extLst>
      <p:ext uri="{BB962C8B-B14F-4D97-AF65-F5344CB8AC3E}">
        <p14:creationId xmlns:p14="http://schemas.microsoft.com/office/powerpoint/2010/main" val="27282554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a:t>
            </a:r>
            <a:endParaRPr lang="en-US" dirty="0"/>
          </a:p>
        </p:txBody>
      </p:sp>
      <p:sp>
        <p:nvSpPr>
          <p:cNvPr id="3" name="Content Placeholder 2"/>
          <p:cNvSpPr>
            <a:spLocks noGrp="1"/>
          </p:cNvSpPr>
          <p:nvPr>
            <p:ph idx="1"/>
          </p:nvPr>
        </p:nvSpPr>
        <p:spPr/>
        <p:txBody>
          <a:bodyPr>
            <a:normAutofit/>
          </a:bodyPr>
          <a:lstStyle/>
          <a:p>
            <a:r>
              <a:rPr lang="en-US" dirty="0" smtClean="0"/>
              <a:t>On the opposite end of this spectrum is unsupervised learning, where you let the  algorithm find a hidden pattern in a load of data. With unsupervised learning  there is no right or wrong answer; it’s just a case of running the machine learning  algorithm and seeing what patterns and outcomes occur.</a:t>
            </a:r>
          </a:p>
          <a:p>
            <a:r>
              <a:rPr lang="en-US" dirty="0"/>
              <a:t>Unsupervised learning allows us to approach problems with little or no idea what our results should look like. We can derive structure from data where we don't necessarily know the effect of the variables.</a:t>
            </a:r>
          </a:p>
          <a:p>
            <a:r>
              <a:rPr lang="en-US" dirty="0"/>
              <a:t>We can derive this structure by clustering the data based on relationships among the variables in the data.</a:t>
            </a:r>
          </a:p>
          <a:p>
            <a:pPr lvl="1"/>
            <a:r>
              <a:rPr lang="en-US" dirty="0" smtClean="0"/>
              <a:t>Clustering</a:t>
            </a:r>
            <a:r>
              <a:rPr lang="en-US" dirty="0"/>
              <a:t>: Take a collection of 1,000,000 different genes, and find a way to automatically group these genes into groups that are somehow similar or related by different variables, such as lifespan, location, roles, and so on</a:t>
            </a:r>
            <a:r>
              <a:rPr lang="en-US" dirty="0" smtClean="0"/>
              <a:t>.</a:t>
            </a:r>
            <a:endParaRPr lang="en-US" dirty="0"/>
          </a:p>
        </p:txBody>
      </p:sp>
    </p:spTree>
    <p:extLst>
      <p:ext uri="{BB962C8B-B14F-4D97-AF65-F5344CB8AC3E}">
        <p14:creationId xmlns:p14="http://schemas.microsoft.com/office/powerpoint/2010/main" val="33534840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machine learning works?</a:t>
            </a:r>
            <a:endParaRPr lang="en-US" dirty="0"/>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2878600127"/>
                  </p:ext>
                </p:extLst>
              </p:nvPr>
            </p:nvGraphicFramePr>
            <p:xfrm>
              <a:off x="684212" y="685798"/>
              <a:ext cx="9765399" cy="3524448"/>
            </p:xfrm>
            <a:graphic>
              <a:graphicData uri="http://schemas.openxmlformats.org/drawingml/2006/table">
                <a:tbl>
                  <a:tblPr firstRow="1" bandRow="1">
                    <a:tableStyleId>{5C22544A-7EE6-4342-B048-85BDC9FD1C3A}</a:tableStyleId>
                  </a:tblPr>
                  <a:tblGrid>
                    <a:gridCol w="1953080">
                      <a:extLst>
                        <a:ext uri="{9D8B030D-6E8A-4147-A177-3AD203B41FA5}">
                          <a16:colId xmlns:a16="http://schemas.microsoft.com/office/drawing/2014/main" val="1214048910"/>
                        </a:ext>
                      </a:extLst>
                    </a:gridCol>
                    <a:gridCol w="1953080">
                      <a:extLst>
                        <a:ext uri="{9D8B030D-6E8A-4147-A177-3AD203B41FA5}">
                          <a16:colId xmlns:a16="http://schemas.microsoft.com/office/drawing/2014/main" val="2867970630"/>
                        </a:ext>
                      </a:extLst>
                    </a:gridCol>
                    <a:gridCol w="2064952">
                      <a:extLst>
                        <a:ext uri="{9D8B030D-6E8A-4147-A177-3AD203B41FA5}">
                          <a16:colId xmlns:a16="http://schemas.microsoft.com/office/drawing/2014/main" val="2775433254"/>
                        </a:ext>
                      </a:extLst>
                    </a:gridCol>
                    <a:gridCol w="1121789">
                      <a:extLst>
                        <a:ext uri="{9D8B030D-6E8A-4147-A177-3AD203B41FA5}">
                          <a16:colId xmlns:a16="http://schemas.microsoft.com/office/drawing/2014/main" val="2324209705"/>
                        </a:ext>
                      </a:extLst>
                    </a:gridCol>
                    <a:gridCol w="1654405">
                      <a:extLst>
                        <a:ext uri="{9D8B030D-6E8A-4147-A177-3AD203B41FA5}">
                          <a16:colId xmlns:a16="http://schemas.microsoft.com/office/drawing/2014/main" val="3634367030"/>
                        </a:ext>
                      </a:extLst>
                    </a:gridCol>
                    <a:gridCol w="1018093">
                      <a:extLst>
                        <a:ext uri="{9D8B030D-6E8A-4147-A177-3AD203B41FA5}">
                          <a16:colId xmlns:a16="http://schemas.microsoft.com/office/drawing/2014/main" val="466683633"/>
                        </a:ext>
                      </a:extLst>
                    </a:gridCol>
                  </a:tblGrid>
                  <a:tr h="587408">
                    <a:tc>
                      <a:txBody>
                        <a:bodyPr/>
                        <a:lstStyle/>
                        <a:p>
                          <a:r>
                            <a:rPr lang="en-US" dirty="0" smtClean="0"/>
                            <a:t>X4</a:t>
                          </a:r>
                          <a:endParaRPr lang="en-US" dirty="0"/>
                        </a:p>
                      </a:txBody>
                      <a:tcPr/>
                    </a:tc>
                    <a:tc>
                      <a:txBody>
                        <a:bodyPr/>
                        <a:lstStyle/>
                        <a:p>
                          <a:r>
                            <a:rPr lang="en-US" dirty="0" smtClean="0"/>
                            <a:t>Y</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H1</a:t>
                          </a:r>
                          <a:r>
                            <a:rPr lang="en-US" baseline="0" dirty="0" smtClean="0"/>
                            <a:t> = </a:t>
                          </a:r>
                          <a:r>
                            <a:rPr lang="en-US" dirty="0" smtClean="0"/>
                            <a:t>Y’ = x*3 +</a:t>
                          </a:r>
                          <a:r>
                            <a:rPr lang="en-US" baseline="0" dirty="0" smtClean="0"/>
                            <a:t> 1</a:t>
                          </a:r>
                          <a:endParaRPr lang="en-US" dirty="0" smtClean="0"/>
                        </a:p>
                      </a:txBody>
                      <a:tcPr/>
                    </a:tc>
                    <a:tc>
                      <a:txBody>
                        <a:bodyPr/>
                        <a:lstStyle/>
                        <a:p>
                          <a:r>
                            <a:rPr lang="en-US" dirty="0" smtClean="0"/>
                            <a:t>L(f1)</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H2 = x*4-2</a:t>
                          </a:r>
                        </a:p>
                      </a:txBody>
                      <a:tcPr/>
                    </a:tc>
                    <a:tc>
                      <a:txBody>
                        <a:bodyPr/>
                        <a:lstStyle/>
                        <a:p>
                          <a:r>
                            <a:rPr lang="en-US" dirty="0" smtClean="0"/>
                            <a:t>L(f2)</a:t>
                          </a:r>
                          <a:endParaRPr lang="en-US" dirty="0"/>
                        </a:p>
                      </a:txBody>
                      <a:tcPr/>
                    </a:tc>
                    <a:extLst>
                      <a:ext uri="{0D108BD9-81ED-4DB2-BD59-A6C34878D82A}">
                        <a16:rowId xmlns:a16="http://schemas.microsoft.com/office/drawing/2014/main" val="1890948906"/>
                      </a:ext>
                    </a:extLst>
                  </a:tr>
                  <a:tr h="587408">
                    <a:tc>
                      <a:txBody>
                        <a:bodyPr/>
                        <a:lstStyle/>
                        <a:p>
                          <a:r>
                            <a:rPr lang="en-US" dirty="0" smtClean="0"/>
                            <a:t>1</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extLst>
                      <a:ext uri="{0D108BD9-81ED-4DB2-BD59-A6C34878D82A}">
                        <a16:rowId xmlns:a16="http://schemas.microsoft.com/office/drawing/2014/main" val="1804367546"/>
                      </a:ext>
                    </a:extLst>
                  </a:tr>
                  <a:tr h="587408">
                    <a:tc>
                      <a:txBody>
                        <a:bodyPr/>
                        <a:lstStyle/>
                        <a:p>
                          <a:r>
                            <a:rPr lang="en-US" dirty="0" smtClean="0"/>
                            <a:t>3</a:t>
                          </a:r>
                          <a:endParaRPr lang="en-US" dirty="0"/>
                        </a:p>
                      </a:txBody>
                      <a:tcPr/>
                    </a:tc>
                    <a:tc>
                      <a:txBody>
                        <a:bodyPr/>
                        <a:lstStyle/>
                        <a:p>
                          <a:r>
                            <a:rPr lang="en-US" dirty="0" smtClean="0"/>
                            <a:t>11</a:t>
                          </a:r>
                          <a:endParaRPr lang="en-US" dirty="0"/>
                        </a:p>
                      </a:txBody>
                      <a:tcPr/>
                    </a:tc>
                    <a:tc>
                      <a:txBody>
                        <a:bodyPr/>
                        <a:lstStyle/>
                        <a:p>
                          <a:r>
                            <a:rPr lang="en-US" dirty="0" smtClean="0"/>
                            <a:t>10</a:t>
                          </a:r>
                          <a:endParaRPr lang="en-US" dirty="0"/>
                        </a:p>
                      </a:txBody>
                      <a:tcPr/>
                    </a:tc>
                    <a:tc>
                      <a:txBody>
                        <a:bodyPr/>
                        <a:lstStyle/>
                        <a:p>
                          <a:r>
                            <a:rPr lang="en-US" dirty="0" smtClean="0"/>
                            <a:t>1</a:t>
                          </a:r>
                          <a:endParaRPr lang="en-US" dirty="0"/>
                        </a:p>
                      </a:txBody>
                      <a:tcPr/>
                    </a:tc>
                    <a:tc>
                      <a:txBody>
                        <a:bodyPr/>
                        <a:lstStyle/>
                        <a:p>
                          <a:r>
                            <a:rPr lang="en-US" dirty="0" smtClean="0"/>
                            <a:t>10</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2545340567"/>
                      </a:ext>
                    </a:extLst>
                  </a:tr>
                  <a:tr h="587408">
                    <a:tc>
                      <a:txBody>
                        <a:bodyPr/>
                        <a:lstStyle/>
                        <a:p>
                          <a:r>
                            <a:rPr lang="en-US" dirty="0" smtClean="0"/>
                            <a:t>4</a:t>
                          </a:r>
                          <a:endParaRPr lang="en-US" dirty="0"/>
                        </a:p>
                      </a:txBody>
                      <a:tcPr/>
                    </a:tc>
                    <a:tc>
                      <a:txBody>
                        <a:bodyPr/>
                        <a:lstStyle/>
                        <a:p>
                          <a:r>
                            <a:rPr lang="en-US" dirty="0" smtClean="0"/>
                            <a:t>14</a:t>
                          </a:r>
                          <a:endParaRPr lang="en-US" dirty="0"/>
                        </a:p>
                      </a:txBody>
                      <a:tcPr/>
                    </a:tc>
                    <a:tc>
                      <a:txBody>
                        <a:bodyPr/>
                        <a:lstStyle/>
                        <a:p>
                          <a:r>
                            <a:rPr lang="en-US" dirty="0" smtClean="0"/>
                            <a:t>13</a:t>
                          </a:r>
                          <a:endParaRPr lang="en-US" dirty="0"/>
                        </a:p>
                      </a:txBody>
                      <a:tcPr/>
                    </a:tc>
                    <a:tc>
                      <a:txBody>
                        <a:bodyPr/>
                        <a:lstStyle/>
                        <a:p>
                          <a:r>
                            <a:rPr lang="en-US" dirty="0" smtClean="0"/>
                            <a:t>1</a:t>
                          </a:r>
                          <a:endParaRPr lang="en-US" dirty="0"/>
                        </a:p>
                      </a:txBody>
                      <a:tcPr/>
                    </a:tc>
                    <a:tc>
                      <a:txBody>
                        <a:bodyPr/>
                        <a:lstStyle/>
                        <a:p>
                          <a:r>
                            <a:rPr lang="en-US" dirty="0" smtClean="0"/>
                            <a:t>14</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577957598"/>
                      </a:ext>
                    </a:extLst>
                  </a:tr>
                  <a:tr h="587408">
                    <a:tc>
                      <a:txBody>
                        <a:bodyPr/>
                        <a:lstStyle/>
                        <a:p>
                          <a:r>
                            <a:rPr lang="en-US" dirty="0" smtClean="0"/>
                            <a:t>6</a:t>
                          </a:r>
                          <a:endParaRPr lang="en-US" dirty="0"/>
                        </a:p>
                      </a:txBody>
                      <a:tcPr/>
                    </a:tc>
                    <a:tc>
                      <a:txBody>
                        <a:bodyPr/>
                        <a:lstStyle/>
                        <a:p>
                          <a:r>
                            <a:rPr lang="en-US" dirty="0" smtClean="0"/>
                            <a:t>22</a:t>
                          </a:r>
                          <a:endParaRPr lang="en-US" dirty="0"/>
                        </a:p>
                      </a:txBody>
                      <a:tcPr/>
                    </a:tc>
                    <a:tc>
                      <a:txBody>
                        <a:bodyPr/>
                        <a:lstStyle/>
                        <a:p>
                          <a:r>
                            <a:rPr lang="en-US" dirty="0" smtClean="0"/>
                            <a:t>19</a:t>
                          </a:r>
                          <a:endParaRPr lang="en-US" dirty="0"/>
                        </a:p>
                      </a:txBody>
                      <a:tcPr/>
                    </a:tc>
                    <a:tc>
                      <a:txBody>
                        <a:bodyPr/>
                        <a:lstStyle/>
                        <a:p>
                          <a:r>
                            <a:rPr lang="en-US" dirty="0" smtClean="0"/>
                            <a:t>3</a:t>
                          </a:r>
                          <a:endParaRPr lang="en-US" dirty="0"/>
                        </a:p>
                      </a:txBody>
                      <a:tcPr/>
                    </a:tc>
                    <a:tc>
                      <a:txBody>
                        <a:bodyPr/>
                        <a:lstStyle/>
                        <a:p>
                          <a:r>
                            <a:rPr lang="en-US" dirty="0" smtClean="0"/>
                            <a:t>22</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689796481"/>
                      </a:ext>
                    </a:extLst>
                  </a:tr>
                  <a:tr h="587408">
                    <a:tc>
                      <a:txBody>
                        <a:bodyPr/>
                        <a:lstStyle/>
                        <a:p>
                          <a:endParaRPr lang="en-US" dirty="0"/>
                        </a:p>
                      </a:txBody>
                      <a:tcPr/>
                    </a:tc>
                    <a:tc>
                      <a:txBody>
                        <a:bodyPr/>
                        <a:lstStyle/>
                        <a:p>
                          <a:endParaRPr lang="en-US" dirty="0"/>
                        </a:p>
                      </a:txBody>
                      <a:tcPr/>
                    </a:tc>
                    <a:tc>
                      <a: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oMath>
                          </a14:m>
                          <a:r>
                            <a:rPr lang="en-US" dirty="0" smtClean="0"/>
                            <a:t> = 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=3</m:t>
                              </m:r>
                            </m:oMath>
                          </a14:m>
                          <a:endParaRPr lang="en-US" dirty="0"/>
                        </a:p>
                      </a:txBody>
                      <a:tcPr/>
                    </a:tc>
                    <a:tc>
                      <a:txBody>
                        <a:bodyPr/>
                        <a:lstStyle/>
                        <a:p>
                          <a:r>
                            <a:rPr lang="en-US" dirty="0" smtClean="0"/>
                            <a:t>5/4=1.25</a:t>
                          </a:r>
                          <a:endParaRPr lang="en-US" dirty="0"/>
                        </a:p>
                      </a:txBody>
                      <a:tcPr/>
                    </a:tc>
                    <a:tc>
                      <a: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oMath>
                          </a14:m>
                          <a:r>
                            <a:rPr lang="en-US" dirty="0" smtClean="0"/>
                            <a:t> = 2,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=3</m:t>
                              </m:r>
                            </m:oMath>
                          </a14:m>
                          <a:endParaRPr lang="en-US" dirty="0"/>
                        </a:p>
                      </a:txBody>
                      <a:tcPr/>
                    </a:tc>
                    <a:tc>
                      <a:txBody>
                        <a:bodyPr/>
                        <a:lstStyle/>
                        <a:p>
                          <a:r>
                            <a:rPr lang="en-US" dirty="0" smtClean="0"/>
                            <a:t>3/4=.75</a:t>
                          </a:r>
                          <a:endParaRPr lang="en-US" dirty="0"/>
                        </a:p>
                      </a:txBody>
                      <a:tcPr/>
                    </a:tc>
                    <a:extLst>
                      <a:ext uri="{0D108BD9-81ED-4DB2-BD59-A6C34878D82A}">
                        <a16:rowId xmlns:a16="http://schemas.microsoft.com/office/drawing/2014/main" val="1977723137"/>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2878600127"/>
                  </p:ext>
                </p:extLst>
              </p:nvPr>
            </p:nvGraphicFramePr>
            <p:xfrm>
              <a:off x="684212" y="685798"/>
              <a:ext cx="9765399" cy="3524448"/>
            </p:xfrm>
            <a:graphic>
              <a:graphicData uri="http://schemas.openxmlformats.org/drawingml/2006/table">
                <a:tbl>
                  <a:tblPr firstRow="1" bandRow="1">
                    <a:tableStyleId>{5C22544A-7EE6-4342-B048-85BDC9FD1C3A}</a:tableStyleId>
                  </a:tblPr>
                  <a:tblGrid>
                    <a:gridCol w="1953080">
                      <a:extLst>
                        <a:ext uri="{9D8B030D-6E8A-4147-A177-3AD203B41FA5}">
                          <a16:colId xmlns:a16="http://schemas.microsoft.com/office/drawing/2014/main" val="1214048910"/>
                        </a:ext>
                      </a:extLst>
                    </a:gridCol>
                    <a:gridCol w="1953080">
                      <a:extLst>
                        <a:ext uri="{9D8B030D-6E8A-4147-A177-3AD203B41FA5}">
                          <a16:colId xmlns:a16="http://schemas.microsoft.com/office/drawing/2014/main" val="2867970630"/>
                        </a:ext>
                      </a:extLst>
                    </a:gridCol>
                    <a:gridCol w="2064952">
                      <a:extLst>
                        <a:ext uri="{9D8B030D-6E8A-4147-A177-3AD203B41FA5}">
                          <a16:colId xmlns:a16="http://schemas.microsoft.com/office/drawing/2014/main" val="2775433254"/>
                        </a:ext>
                      </a:extLst>
                    </a:gridCol>
                    <a:gridCol w="1121789">
                      <a:extLst>
                        <a:ext uri="{9D8B030D-6E8A-4147-A177-3AD203B41FA5}">
                          <a16:colId xmlns:a16="http://schemas.microsoft.com/office/drawing/2014/main" val="2324209705"/>
                        </a:ext>
                      </a:extLst>
                    </a:gridCol>
                    <a:gridCol w="1654405">
                      <a:extLst>
                        <a:ext uri="{9D8B030D-6E8A-4147-A177-3AD203B41FA5}">
                          <a16:colId xmlns:a16="http://schemas.microsoft.com/office/drawing/2014/main" val="3634367030"/>
                        </a:ext>
                      </a:extLst>
                    </a:gridCol>
                    <a:gridCol w="1018093">
                      <a:extLst>
                        <a:ext uri="{9D8B030D-6E8A-4147-A177-3AD203B41FA5}">
                          <a16:colId xmlns:a16="http://schemas.microsoft.com/office/drawing/2014/main" val="466683633"/>
                        </a:ext>
                      </a:extLst>
                    </a:gridCol>
                  </a:tblGrid>
                  <a:tr h="587408">
                    <a:tc>
                      <a:txBody>
                        <a:bodyPr/>
                        <a:lstStyle/>
                        <a:p>
                          <a:r>
                            <a:rPr lang="en-US" dirty="0" smtClean="0"/>
                            <a:t>X4</a:t>
                          </a:r>
                          <a:endParaRPr lang="en-US" dirty="0"/>
                        </a:p>
                      </a:txBody>
                      <a:tcPr/>
                    </a:tc>
                    <a:tc>
                      <a:txBody>
                        <a:bodyPr/>
                        <a:lstStyle/>
                        <a:p>
                          <a:r>
                            <a:rPr lang="en-US" dirty="0" smtClean="0"/>
                            <a:t>Y</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H1</a:t>
                          </a:r>
                          <a:r>
                            <a:rPr lang="en-US" baseline="0" dirty="0" smtClean="0"/>
                            <a:t> = </a:t>
                          </a:r>
                          <a:r>
                            <a:rPr lang="en-US" dirty="0" smtClean="0"/>
                            <a:t>Y’ = x*3 +</a:t>
                          </a:r>
                          <a:r>
                            <a:rPr lang="en-US" baseline="0" dirty="0" smtClean="0"/>
                            <a:t> 1</a:t>
                          </a:r>
                          <a:endParaRPr lang="en-US" dirty="0" smtClean="0"/>
                        </a:p>
                      </a:txBody>
                      <a:tcPr/>
                    </a:tc>
                    <a:tc>
                      <a:txBody>
                        <a:bodyPr/>
                        <a:lstStyle/>
                        <a:p>
                          <a:r>
                            <a:rPr lang="en-US" dirty="0" smtClean="0"/>
                            <a:t>L(f1)</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H2 = x*4-2</a:t>
                          </a:r>
                          <a:endParaRPr lang="en-US" dirty="0" smtClean="0"/>
                        </a:p>
                      </a:txBody>
                      <a:tcPr/>
                    </a:tc>
                    <a:tc>
                      <a:txBody>
                        <a:bodyPr/>
                        <a:lstStyle/>
                        <a:p>
                          <a:r>
                            <a:rPr lang="en-US" dirty="0" smtClean="0"/>
                            <a:t>L(f2)</a:t>
                          </a:r>
                          <a:endParaRPr lang="en-US" dirty="0"/>
                        </a:p>
                      </a:txBody>
                      <a:tcPr/>
                    </a:tc>
                    <a:extLst>
                      <a:ext uri="{0D108BD9-81ED-4DB2-BD59-A6C34878D82A}">
                        <a16:rowId xmlns:a16="http://schemas.microsoft.com/office/drawing/2014/main" val="1890948906"/>
                      </a:ext>
                    </a:extLst>
                  </a:tr>
                  <a:tr h="587408">
                    <a:tc>
                      <a:txBody>
                        <a:bodyPr/>
                        <a:lstStyle/>
                        <a:p>
                          <a:r>
                            <a:rPr lang="en-US" dirty="0" smtClean="0"/>
                            <a:t>1</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extLst>
                      <a:ext uri="{0D108BD9-81ED-4DB2-BD59-A6C34878D82A}">
                        <a16:rowId xmlns:a16="http://schemas.microsoft.com/office/drawing/2014/main" val="1804367546"/>
                      </a:ext>
                    </a:extLst>
                  </a:tr>
                  <a:tr h="587408">
                    <a:tc>
                      <a:txBody>
                        <a:bodyPr/>
                        <a:lstStyle/>
                        <a:p>
                          <a:r>
                            <a:rPr lang="en-US" dirty="0" smtClean="0"/>
                            <a:t>3</a:t>
                          </a:r>
                          <a:endParaRPr lang="en-US" dirty="0"/>
                        </a:p>
                      </a:txBody>
                      <a:tcPr/>
                    </a:tc>
                    <a:tc>
                      <a:txBody>
                        <a:bodyPr/>
                        <a:lstStyle/>
                        <a:p>
                          <a:r>
                            <a:rPr lang="en-US" dirty="0" smtClean="0"/>
                            <a:t>11</a:t>
                          </a:r>
                          <a:endParaRPr lang="en-US" dirty="0"/>
                        </a:p>
                      </a:txBody>
                      <a:tcPr/>
                    </a:tc>
                    <a:tc>
                      <a:txBody>
                        <a:bodyPr/>
                        <a:lstStyle/>
                        <a:p>
                          <a:r>
                            <a:rPr lang="en-US" dirty="0" smtClean="0"/>
                            <a:t>10</a:t>
                          </a:r>
                          <a:endParaRPr lang="en-US" dirty="0"/>
                        </a:p>
                      </a:txBody>
                      <a:tcPr/>
                    </a:tc>
                    <a:tc>
                      <a:txBody>
                        <a:bodyPr/>
                        <a:lstStyle/>
                        <a:p>
                          <a:r>
                            <a:rPr lang="en-US" dirty="0" smtClean="0"/>
                            <a:t>1</a:t>
                          </a:r>
                          <a:endParaRPr lang="en-US" dirty="0"/>
                        </a:p>
                      </a:txBody>
                      <a:tcPr/>
                    </a:tc>
                    <a:tc>
                      <a:txBody>
                        <a:bodyPr/>
                        <a:lstStyle/>
                        <a:p>
                          <a:r>
                            <a:rPr lang="en-US" dirty="0" smtClean="0"/>
                            <a:t>10</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2545340567"/>
                      </a:ext>
                    </a:extLst>
                  </a:tr>
                  <a:tr h="587408">
                    <a:tc>
                      <a:txBody>
                        <a:bodyPr/>
                        <a:lstStyle/>
                        <a:p>
                          <a:r>
                            <a:rPr lang="en-US" dirty="0" smtClean="0"/>
                            <a:t>4</a:t>
                          </a:r>
                          <a:endParaRPr lang="en-US" dirty="0"/>
                        </a:p>
                      </a:txBody>
                      <a:tcPr/>
                    </a:tc>
                    <a:tc>
                      <a:txBody>
                        <a:bodyPr/>
                        <a:lstStyle/>
                        <a:p>
                          <a:r>
                            <a:rPr lang="en-US" dirty="0" smtClean="0"/>
                            <a:t>14</a:t>
                          </a:r>
                          <a:endParaRPr lang="en-US" dirty="0"/>
                        </a:p>
                      </a:txBody>
                      <a:tcPr/>
                    </a:tc>
                    <a:tc>
                      <a:txBody>
                        <a:bodyPr/>
                        <a:lstStyle/>
                        <a:p>
                          <a:r>
                            <a:rPr lang="en-US" dirty="0" smtClean="0"/>
                            <a:t>13</a:t>
                          </a:r>
                          <a:endParaRPr lang="en-US" dirty="0"/>
                        </a:p>
                      </a:txBody>
                      <a:tcPr/>
                    </a:tc>
                    <a:tc>
                      <a:txBody>
                        <a:bodyPr/>
                        <a:lstStyle/>
                        <a:p>
                          <a:r>
                            <a:rPr lang="en-US" dirty="0" smtClean="0"/>
                            <a:t>1</a:t>
                          </a:r>
                          <a:endParaRPr lang="en-US" dirty="0"/>
                        </a:p>
                      </a:txBody>
                      <a:tcPr/>
                    </a:tc>
                    <a:tc>
                      <a:txBody>
                        <a:bodyPr/>
                        <a:lstStyle/>
                        <a:p>
                          <a:r>
                            <a:rPr lang="en-US" dirty="0" smtClean="0"/>
                            <a:t>14</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577957598"/>
                      </a:ext>
                    </a:extLst>
                  </a:tr>
                  <a:tr h="587408">
                    <a:tc>
                      <a:txBody>
                        <a:bodyPr/>
                        <a:lstStyle/>
                        <a:p>
                          <a:r>
                            <a:rPr lang="en-US" dirty="0" smtClean="0"/>
                            <a:t>6</a:t>
                          </a:r>
                          <a:endParaRPr lang="en-US" dirty="0"/>
                        </a:p>
                      </a:txBody>
                      <a:tcPr/>
                    </a:tc>
                    <a:tc>
                      <a:txBody>
                        <a:bodyPr/>
                        <a:lstStyle/>
                        <a:p>
                          <a:r>
                            <a:rPr lang="en-US" dirty="0" smtClean="0"/>
                            <a:t>22</a:t>
                          </a:r>
                          <a:endParaRPr lang="en-US" dirty="0"/>
                        </a:p>
                      </a:txBody>
                      <a:tcPr/>
                    </a:tc>
                    <a:tc>
                      <a:txBody>
                        <a:bodyPr/>
                        <a:lstStyle/>
                        <a:p>
                          <a:r>
                            <a:rPr lang="en-US" dirty="0" smtClean="0"/>
                            <a:t>19</a:t>
                          </a:r>
                          <a:endParaRPr lang="en-US" dirty="0"/>
                        </a:p>
                      </a:txBody>
                      <a:tcPr/>
                    </a:tc>
                    <a:tc>
                      <a:txBody>
                        <a:bodyPr/>
                        <a:lstStyle/>
                        <a:p>
                          <a:r>
                            <a:rPr lang="en-US" dirty="0" smtClean="0"/>
                            <a:t>3</a:t>
                          </a:r>
                          <a:endParaRPr lang="en-US" dirty="0"/>
                        </a:p>
                      </a:txBody>
                      <a:tcPr/>
                    </a:tc>
                    <a:tc>
                      <a:txBody>
                        <a:bodyPr/>
                        <a:lstStyle/>
                        <a:p>
                          <a:r>
                            <a:rPr lang="en-US" dirty="0" smtClean="0"/>
                            <a:t>22</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689796481"/>
                      </a:ext>
                    </a:extLst>
                  </a:tr>
                  <a:tr h="587408">
                    <a:tc>
                      <a:txBody>
                        <a:bodyPr/>
                        <a:lstStyle/>
                        <a:p>
                          <a:endParaRPr lang="en-US" dirty="0"/>
                        </a:p>
                      </a:txBody>
                      <a:tcPr/>
                    </a:tc>
                    <a:tc>
                      <a:txBody>
                        <a:bodyPr/>
                        <a:lstStyle/>
                        <a:p>
                          <a:endParaRPr lang="en-US" dirty="0"/>
                        </a:p>
                      </a:txBody>
                      <a:tcPr/>
                    </a:tc>
                    <a:tc>
                      <a:txBody>
                        <a:bodyPr/>
                        <a:lstStyle/>
                        <a:p>
                          <a:endParaRPr lang="en-US"/>
                        </a:p>
                      </a:txBody>
                      <a:tcPr>
                        <a:blipFill>
                          <a:blip r:embed="rId2"/>
                          <a:stretch>
                            <a:fillRect l="-189381" t="-508333" r="-184956" b="-2083"/>
                          </a:stretch>
                        </a:blipFill>
                      </a:tcPr>
                    </a:tc>
                    <a:tc>
                      <a:txBody>
                        <a:bodyPr/>
                        <a:lstStyle/>
                        <a:p>
                          <a:r>
                            <a:rPr lang="en-US" dirty="0" smtClean="0"/>
                            <a:t>5/4=1.25</a:t>
                          </a:r>
                          <a:endParaRPr lang="en-US" dirty="0"/>
                        </a:p>
                      </a:txBody>
                      <a:tcPr/>
                    </a:tc>
                    <a:tc>
                      <a:txBody>
                        <a:bodyPr/>
                        <a:lstStyle/>
                        <a:p>
                          <a:endParaRPr lang="en-US"/>
                        </a:p>
                      </a:txBody>
                      <a:tcPr>
                        <a:blipFill>
                          <a:blip r:embed="rId2"/>
                          <a:stretch>
                            <a:fillRect l="-428309" t="-508333" r="-62868" b="-2083"/>
                          </a:stretch>
                        </a:blipFill>
                      </a:tcPr>
                    </a:tc>
                    <a:tc>
                      <a:txBody>
                        <a:bodyPr/>
                        <a:lstStyle/>
                        <a:p>
                          <a:r>
                            <a:rPr lang="en-US" dirty="0" smtClean="0"/>
                            <a:t>3/4=.75</a:t>
                          </a:r>
                          <a:endParaRPr lang="en-US" dirty="0"/>
                        </a:p>
                      </a:txBody>
                      <a:tcPr/>
                    </a:tc>
                    <a:extLst>
                      <a:ext uri="{0D108BD9-81ED-4DB2-BD59-A6C34878D82A}">
                        <a16:rowId xmlns:a16="http://schemas.microsoft.com/office/drawing/2014/main" val="1977723137"/>
                      </a:ext>
                    </a:extLst>
                  </a:tr>
                </a:tbl>
              </a:graphicData>
            </a:graphic>
          </p:graphicFrame>
        </mc:Fallback>
      </mc:AlternateContent>
    </p:spTree>
    <p:extLst>
      <p:ext uri="{BB962C8B-B14F-4D97-AF65-F5344CB8AC3E}">
        <p14:creationId xmlns:p14="http://schemas.microsoft.com/office/powerpoint/2010/main" val="41041447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Notions</a:t>
            </a:r>
            <a:endParaRPr lang="en-US" dirty="0"/>
          </a:p>
        </p:txBody>
      </p:sp>
      <p:sp>
        <p:nvSpPr>
          <p:cNvPr id="3" name="Content Placeholder 2"/>
          <p:cNvSpPr>
            <a:spLocks noGrp="1"/>
          </p:cNvSpPr>
          <p:nvPr>
            <p:ph idx="1"/>
          </p:nvPr>
        </p:nvSpPr>
        <p:spPr/>
        <p:txBody>
          <a:bodyPr/>
          <a:lstStyle/>
          <a:p>
            <a:r>
              <a:rPr lang="en-US" dirty="0" smtClean="0"/>
              <a:t>we’ll </a:t>
            </a:r>
            <a:r>
              <a:rPr lang="en-US" dirty="0"/>
              <a:t>use </a:t>
            </a:r>
            <a:r>
              <a:rPr lang="en-US" b="1" i="1" dirty="0"/>
              <a:t>x</a:t>
            </a:r>
            <a:r>
              <a:rPr lang="en-US" b="1" i="1" baseline="30000" dirty="0"/>
              <a:t>(</a:t>
            </a:r>
            <a:r>
              <a:rPr lang="en-US" b="1" i="1" baseline="30000" dirty="0" err="1"/>
              <a:t>i</a:t>
            </a:r>
            <a:r>
              <a:rPr lang="en-US" b="1" i="1" baseline="30000" dirty="0"/>
              <a:t>)</a:t>
            </a:r>
            <a:r>
              <a:rPr lang="en-US" baseline="30000" dirty="0"/>
              <a:t> </a:t>
            </a:r>
            <a:r>
              <a:rPr lang="en-US" dirty="0"/>
              <a:t>to denote the “input” variables (living area in this example), also called </a:t>
            </a:r>
            <a:r>
              <a:rPr lang="en-US" b="1" dirty="0"/>
              <a:t>input features</a:t>
            </a:r>
            <a:r>
              <a:rPr lang="en-US" dirty="0"/>
              <a:t>, and </a:t>
            </a:r>
            <a:r>
              <a:rPr lang="en-US" b="1" dirty="0"/>
              <a:t>y</a:t>
            </a:r>
            <a:r>
              <a:rPr lang="en-US" b="1" baseline="30000" dirty="0"/>
              <a:t>(</a:t>
            </a:r>
            <a:r>
              <a:rPr lang="en-US" b="1" baseline="30000" dirty="0" err="1"/>
              <a:t>i</a:t>
            </a:r>
            <a:r>
              <a:rPr lang="en-US" b="1" baseline="30000" dirty="0"/>
              <a:t>)</a:t>
            </a:r>
            <a:r>
              <a:rPr lang="en-US" baseline="30000" dirty="0"/>
              <a:t> </a:t>
            </a:r>
            <a:r>
              <a:rPr lang="en-US" dirty="0"/>
              <a:t>to denote the “output” or target variable that we are trying to predict (price</a:t>
            </a:r>
            <a:r>
              <a:rPr lang="en-US" dirty="0" smtClean="0"/>
              <a:t>).</a:t>
            </a:r>
          </a:p>
          <a:p>
            <a:pPr lvl="1"/>
            <a:r>
              <a:rPr lang="en-US" dirty="0" err="1"/>
              <a:t>i</a:t>
            </a:r>
            <a:r>
              <a:rPr lang="en-US" dirty="0" smtClean="0"/>
              <a:t> defines the </a:t>
            </a:r>
            <a:r>
              <a:rPr lang="en-US" dirty="0" err="1" smtClean="0"/>
              <a:t>i</a:t>
            </a:r>
            <a:r>
              <a:rPr lang="en-US" baseline="30000" dirty="0" err="1" smtClean="0"/>
              <a:t>th</a:t>
            </a:r>
            <a:r>
              <a:rPr lang="en-US" dirty="0" smtClean="0"/>
              <a:t> row or </a:t>
            </a:r>
            <a:r>
              <a:rPr lang="en-US" dirty="0" err="1" smtClean="0"/>
              <a:t>i</a:t>
            </a:r>
            <a:r>
              <a:rPr lang="en-US" baseline="30000" dirty="0" err="1" smtClean="0"/>
              <a:t>th</a:t>
            </a:r>
            <a:r>
              <a:rPr lang="en-US" dirty="0" smtClean="0"/>
              <a:t> input or output</a:t>
            </a:r>
          </a:p>
          <a:p>
            <a:r>
              <a:rPr lang="en-US" dirty="0" smtClean="0"/>
              <a:t> </a:t>
            </a:r>
            <a:r>
              <a:rPr lang="en-US" dirty="0"/>
              <a:t>A pair </a:t>
            </a:r>
            <a:r>
              <a:rPr lang="en-US" b="1" dirty="0"/>
              <a:t>(x</a:t>
            </a:r>
            <a:r>
              <a:rPr lang="en-US" b="1" baseline="30000" dirty="0"/>
              <a:t>(</a:t>
            </a:r>
            <a:r>
              <a:rPr lang="en-US" b="1" baseline="30000" dirty="0" err="1"/>
              <a:t>i</a:t>
            </a:r>
            <a:r>
              <a:rPr lang="en-US" b="1" baseline="30000" dirty="0"/>
              <a:t>)</a:t>
            </a:r>
            <a:r>
              <a:rPr lang="en-US" b="1" dirty="0"/>
              <a:t>, y</a:t>
            </a:r>
            <a:r>
              <a:rPr lang="en-US" b="1" baseline="30000" dirty="0"/>
              <a:t>(</a:t>
            </a:r>
            <a:r>
              <a:rPr lang="en-US" b="1" baseline="30000" dirty="0" err="1"/>
              <a:t>i</a:t>
            </a:r>
            <a:r>
              <a:rPr lang="en-US" b="1" baseline="30000" dirty="0"/>
              <a:t>)</a:t>
            </a:r>
            <a:r>
              <a:rPr lang="en-US" b="1" dirty="0"/>
              <a:t>)</a:t>
            </a:r>
            <a:r>
              <a:rPr lang="en-US" dirty="0"/>
              <a:t> is called a training </a:t>
            </a:r>
            <a:r>
              <a:rPr lang="en-US" dirty="0" smtClean="0"/>
              <a:t>example</a:t>
            </a:r>
          </a:p>
          <a:p>
            <a:r>
              <a:rPr lang="en-US" dirty="0" smtClean="0"/>
              <a:t>A list </a:t>
            </a:r>
            <a:r>
              <a:rPr lang="en-US" dirty="0"/>
              <a:t>of m training examples </a:t>
            </a:r>
            <a:r>
              <a:rPr lang="en-US" b="1" dirty="0"/>
              <a:t>{(x(</a:t>
            </a:r>
            <a:r>
              <a:rPr lang="en-US" b="1" dirty="0" err="1"/>
              <a:t>i</a:t>
            </a:r>
            <a:r>
              <a:rPr lang="en-US" b="1" dirty="0"/>
              <a:t>), y(</a:t>
            </a:r>
            <a:r>
              <a:rPr lang="en-US" b="1" dirty="0" err="1"/>
              <a:t>i</a:t>
            </a:r>
            <a:r>
              <a:rPr lang="en-US" b="1" dirty="0"/>
              <a:t>)); </a:t>
            </a:r>
            <a:r>
              <a:rPr lang="en-US" b="1" dirty="0" err="1"/>
              <a:t>i</a:t>
            </a:r>
            <a:r>
              <a:rPr lang="en-US" b="1" dirty="0"/>
              <a:t> = 1, . . . , m}</a:t>
            </a:r>
            <a:r>
              <a:rPr lang="en-US" dirty="0"/>
              <a:t>—is called a training </a:t>
            </a:r>
            <a:r>
              <a:rPr lang="en-US" dirty="0" smtClean="0"/>
              <a:t>set that is use to learn the model to find the relation between x and y for prediction.</a:t>
            </a:r>
          </a:p>
          <a:p>
            <a:r>
              <a:rPr lang="en-US" dirty="0" smtClean="0"/>
              <a:t> </a:t>
            </a:r>
            <a:r>
              <a:rPr lang="en-US" dirty="0"/>
              <a:t>Note that the superscript “(</a:t>
            </a:r>
            <a:r>
              <a:rPr lang="en-US" dirty="0" err="1"/>
              <a:t>i</a:t>
            </a:r>
            <a:r>
              <a:rPr lang="en-US" dirty="0"/>
              <a:t>)” in the notation is simply an index into the training set, and has nothing to do with exponentiation. </a:t>
            </a:r>
            <a:endParaRPr lang="en-US" dirty="0" smtClean="0"/>
          </a:p>
          <a:p>
            <a:r>
              <a:rPr lang="en-US" dirty="0" smtClean="0"/>
              <a:t>We </a:t>
            </a:r>
            <a:r>
              <a:rPr lang="en-US" dirty="0"/>
              <a:t>will also use X denote the space of input values, and Y the space of output values. </a:t>
            </a:r>
          </a:p>
        </p:txBody>
      </p:sp>
    </p:spTree>
    <p:extLst>
      <p:ext uri="{BB962C8B-B14F-4D97-AF65-F5344CB8AC3E}">
        <p14:creationId xmlns:p14="http://schemas.microsoft.com/office/powerpoint/2010/main" val="37047506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a:t>
            </a:r>
            <a:endParaRPr lang="en-US" dirty="0"/>
          </a:p>
        </p:txBody>
      </p:sp>
      <p:sp>
        <p:nvSpPr>
          <p:cNvPr id="3" name="Content Placeholder 2"/>
          <p:cNvSpPr>
            <a:spLocks noGrp="1"/>
          </p:cNvSpPr>
          <p:nvPr>
            <p:ph idx="1"/>
          </p:nvPr>
        </p:nvSpPr>
        <p:spPr/>
        <p:txBody>
          <a:bodyPr/>
          <a:lstStyle/>
          <a:p>
            <a:r>
              <a:rPr lang="en-US" dirty="0"/>
              <a:t>Suppose we have a dataset giving the living areas and prices of 47 </a:t>
            </a:r>
            <a:r>
              <a:rPr lang="en-US" dirty="0" smtClean="0"/>
              <a:t>houses</a:t>
            </a:r>
          </a:p>
          <a:p>
            <a:endParaRPr lang="en-US" dirty="0" smtClean="0"/>
          </a:p>
          <a:p>
            <a:endParaRPr lang="en-US" dirty="0"/>
          </a:p>
          <a:p>
            <a:endParaRPr lang="en-US" dirty="0" smtClean="0"/>
          </a:p>
          <a:p>
            <a:endParaRPr lang="en-US" dirty="0"/>
          </a:p>
          <a:p>
            <a:endParaRPr lang="en-US" dirty="0" smtClean="0"/>
          </a:p>
          <a:p>
            <a:r>
              <a:rPr lang="en-US" dirty="0" smtClean="0"/>
              <a:t>Given </a:t>
            </a:r>
            <a:r>
              <a:rPr lang="en-US" dirty="0"/>
              <a:t>data like this, how can we learn to predict the prices of other </a:t>
            </a:r>
            <a:r>
              <a:rPr lang="en-US" dirty="0" smtClean="0"/>
              <a:t>houses in area, </a:t>
            </a:r>
            <a:r>
              <a:rPr lang="en-US" dirty="0"/>
              <a:t>as a function of the size of their living areas</a:t>
            </a:r>
            <a:r>
              <a:rPr lang="en-US" dirty="0" smtClean="0"/>
              <a:t>?</a:t>
            </a:r>
          </a:p>
          <a:p>
            <a:r>
              <a:rPr lang="en-US" dirty="0" smtClean="0"/>
              <a:t>X</a:t>
            </a:r>
            <a:r>
              <a:rPr lang="en-US" baseline="30000" dirty="0" smtClean="0"/>
              <a:t> (1)</a:t>
            </a:r>
            <a:r>
              <a:rPr lang="en-US" dirty="0" smtClean="0"/>
              <a:t> = 2104, </a:t>
            </a:r>
            <a:r>
              <a:rPr lang="en-US" dirty="0"/>
              <a:t>X</a:t>
            </a:r>
            <a:r>
              <a:rPr lang="en-US" baseline="30000" dirty="0"/>
              <a:t> </a:t>
            </a:r>
            <a:r>
              <a:rPr lang="en-US" baseline="30000" dirty="0" smtClean="0"/>
              <a:t>(2)</a:t>
            </a:r>
            <a:r>
              <a:rPr lang="en-US" dirty="0" smtClean="0"/>
              <a:t> </a:t>
            </a:r>
            <a:r>
              <a:rPr lang="en-US" dirty="0"/>
              <a:t>= </a:t>
            </a:r>
            <a:r>
              <a:rPr lang="en-US" dirty="0" smtClean="0"/>
              <a:t>1600, </a:t>
            </a:r>
            <a:r>
              <a:rPr lang="en-US" dirty="0"/>
              <a:t>X</a:t>
            </a:r>
            <a:r>
              <a:rPr lang="en-US" baseline="30000" dirty="0"/>
              <a:t> </a:t>
            </a:r>
            <a:r>
              <a:rPr lang="en-US" baseline="30000" dirty="0" smtClean="0"/>
              <a:t>(3)</a:t>
            </a:r>
            <a:r>
              <a:rPr lang="en-US" dirty="0" smtClean="0"/>
              <a:t> </a:t>
            </a:r>
            <a:r>
              <a:rPr lang="en-US" dirty="0"/>
              <a:t>= </a:t>
            </a:r>
            <a:r>
              <a:rPr lang="en-US" dirty="0" smtClean="0"/>
              <a:t>2400 ; Y</a:t>
            </a:r>
            <a:r>
              <a:rPr lang="en-US" baseline="30000" dirty="0" smtClean="0"/>
              <a:t> </a:t>
            </a:r>
            <a:r>
              <a:rPr lang="en-US" baseline="30000" dirty="0"/>
              <a:t>(1)</a:t>
            </a:r>
            <a:r>
              <a:rPr lang="en-US" dirty="0"/>
              <a:t> = </a:t>
            </a:r>
            <a:r>
              <a:rPr lang="en-US" dirty="0" smtClean="0"/>
              <a:t>400, Y</a:t>
            </a:r>
            <a:r>
              <a:rPr lang="en-US" baseline="30000" dirty="0" smtClean="0"/>
              <a:t> </a:t>
            </a:r>
            <a:r>
              <a:rPr lang="en-US" baseline="30000" dirty="0"/>
              <a:t>(2)</a:t>
            </a:r>
            <a:r>
              <a:rPr lang="en-US" dirty="0"/>
              <a:t> = </a:t>
            </a:r>
            <a:r>
              <a:rPr lang="en-US" dirty="0" smtClean="0"/>
              <a:t>330, Y</a:t>
            </a:r>
            <a:r>
              <a:rPr lang="en-US" baseline="30000" dirty="0" smtClean="0"/>
              <a:t> </a:t>
            </a:r>
            <a:r>
              <a:rPr lang="en-US" baseline="30000" dirty="0"/>
              <a:t>(3)</a:t>
            </a:r>
            <a:r>
              <a:rPr lang="en-US" dirty="0"/>
              <a:t> = </a:t>
            </a:r>
            <a:r>
              <a:rPr lang="en-US" dirty="0" smtClean="0"/>
              <a:t>369 </a:t>
            </a:r>
          </a:p>
          <a:p>
            <a:r>
              <a:rPr lang="en-US" dirty="0" smtClean="0"/>
              <a:t>Dataset = { (2104,400), (1600, 330) …… }</a:t>
            </a:r>
          </a:p>
          <a:p>
            <a:endParaRPr lang="en-US" baseline="30000" dirty="0"/>
          </a:p>
        </p:txBody>
      </p:sp>
      <p:pic>
        <p:nvPicPr>
          <p:cNvPr id="4" name="Picture 3"/>
          <p:cNvPicPr>
            <a:picLocks noChangeAspect="1"/>
          </p:cNvPicPr>
          <p:nvPr/>
        </p:nvPicPr>
        <p:blipFill>
          <a:blip r:embed="rId2"/>
          <a:stretch>
            <a:fillRect/>
          </a:stretch>
        </p:blipFill>
        <p:spPr>
          <a:xfrm>
            <a:off x="1121879" y="1356665"/>
            <a:ext cx="3416638" cy="1527937"/>
          </a:xfrm>
          <a:prstGeom prst="rect">
            <a:avLst/>
          </a:prstGeom>
        </p:spPr>
      </p:pic>
      <p:pic>
        <p:nvPicPr>
          <p:cNvPr id="5" name="Picture 4"/>
          <p:cNvPicPr>
            <a:picLocks noChangeAspect="1"/>
          </p:cNvPicPr>
          <p:nvPr/>
        </p:nvPicPr>
        <p:blipFill>
          <a:blip r:embed="rId3"/>
          <a:stretch>
            <a:fillRect/>
          </a:stretch>
        </p:blipFill>
        <p:spPr>
          <a:xfrm>
            <a:off x="4947640" y="1320406"/>
            <a:ext cx="2975590" cy="2066682"/>
          </a:xfrm>
          <a:prstGeom prst="rect">
            <a:avLst/>
          </a:prstGeom>
        </p:spPr>
      </p:pic>
    </p:spTree>
    <p:extLst>
      <p:ext uri="{BB962C8B-B14F-4D97-AF65-F5344CB8AC3E}">
        <p14:creationId xmlns:p14="http://schemas.microsoft.com/office/powerpoint/2010/main" val="2602751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 model defines/captures the relation between the input and output</a:t>
            </a:r>
          </a:p>
          <a:p>
            <a:pPr lvl="1"/>
            <a:r>
              <a:rPr lang="en-US" dirty="0" smtClean="0"/>
              <a:t>Some times called relation between independent variables and dependent variables.</a:t>
            </a:r>
          </a:p>
          <a:p>
            <a:r>
              <a:rPr lang="en-US" dirty="0" smtClean="0"/>
              <a:t>Loss of objective function is one that tells us how accurate our model is </a:t>
            </a:r>
          </a:p>
          <a:p>
            <a:pPr lvl="1"/>
            <a:r>
              <a:rPr lang="en-US" dirty="0" smtClean="0"/>
              <a:t>We have to optimize the loss function, e.g., minimize the squared function </a:t>
            </a:r>
          </a:p>
          <a:p>
            <a:r>
              <a:rPr lang="en-US" dirty="0" smtClean="0"/>
              <a:t>Training data set</a:t>
            </a:r>
          </a:p>
          <a:p>
            <a:pPr lvl="1"/>
            <a:r>
              <a:rPr lang="en-US" dirty="0"/>
              <a:t>Input data, which </a:t>
            </a:r>
            <a:r>
              <a:rPr lang="en-US" dirty="0" smtClean="0"/>
              <a:t>is </a:t>
            </a:r>
            <a:r>
              <a:rPr lang="en-US" dirty="0"/>
              <a:t>sometimes </a:t>
            </a:r>
            <a:r>
              <a:rPr lang="en-US" dirty="0" smtClean="0"/>
              <a:t>referred </a:t>
            </a:r>
            <a:r>
              <a:rPr lang="en-US" dirty="0"/>
              <a:t>to as features.</a:t>
            </a:r>
          </a:p>
          <a:p>
            <a:pPr lvl="1"/>
            <a:r>
              <a:rPr lang="en-US" dirty="0"/>
              <a:t>Training examples, which include a good number of (xi, </a:t>
            </a:r>
            <a:r>
              <a:rPr lang="en-US" dirty="0" err="1"/>
              <a:t>yi</a:t>
            </a:r>
            <a:r>
              <a:rPr lang="en-US" dirty="0"/>
              <a:t>) pairs; that is, </a:t>
            </a:r>
            <a:r>
              <a:rPr lang="en-US" dirty="0" smtClean="0"/>
              <a:t>the output </a:t>
            </a:r>
            <a:r>
              <a:rPr lang="en-US" dirty="0"/>
              <a:t>for each input</a:t>
            </a:r>
            <a:r>
              <a:rPr lang="en-US" dirty="0" smtClean="0"/>
              <a:t>.</a:t>
            </a:r>
          </a:p>
          <a:p>
            <a:r>
              <a:rPr lang="en-US" dirty="0"/>
              <a:t>When the target variable that we’re trying to predict is continuous, such as in our housing example, we call the learning problem a regression problem. </a:t>
            </a:r>
            <a:endParaRPr lang="en-US" dirty="0" smtClean="0"/>
          </a:p>
          <a:p>
            <a:r>
              <a:rPr lang="en-US" dirty="0" smtClean="0"/>
              <a:t>When </a:t>
            </a:r>
            <a:r>
              <a:rPr lang="en-US" dirty="0"/>
              <a:t>y can take on only a small number of discrete values (such as if, given the living area, we wanted to predict if a </a:t>
            </a:r>
            <a:r>
              <a:rPr lang="en-US" dirty="0" smtClean="0"/>
              <a:t>residence </a:t>
            </a:r>
            <a:r>
              <a:rPr lang="en-US" dirty="0"/>
              <a:t>is a house or an apartment, say), we call it a classification problem.</a:t>
            </a:r>
          </a:p>
        </p:txBody>
      </p:sp>
    </p:spTree>
    <p:extLst>
      <p:ext uri="{BB962C8B-B14F-4D97-AF65-F5344CB8AC3E}">
        <p14:creationId xmlns:p14="http://schemas.microsoft.com/office/powerpoint/2010/main" val="1688571629"/>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6445</TotalTime>
  <Words>2988</Words>
  <Application>Microsoft Office PowerPoint</Application>
  <PresentationFormat>Widescreen</PresentationFormat>
  <Paragraphs>345</Paragraphs>
  <Slides>35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Calibri</vt:lpstr>
      <vt:lpstr>Cambria Math</vt:lpstr>
      <vt:lpstr>Century Gothic</vt:lpstr>
      <vt:lpstr>Times New Roman</vt:lpstr>
      <vt:lpstr>Wingdings 3</vt:lpstr>
      <vt:lpstr>Slice</vt:lpstr>
      <vt:lpstr>Machine Learning</vt:lpstr>
      <vt:lpstr>What is Machine Learning</vt:lpstr>
      <vt:lpstr>Definition</vt:lpstr>
      <vt:lpstr>Supervised Learning</vt:lpstr>
      <vt:lpstr>Unsupervised Learning</vt:lpstr>
      <vt:lpstr>How machine learning works?</vt:lpstr>
      <vt:lpstr>Notions</vt:lpstr>
      <vt:lpstr>Supervised Learning</vt:lpstr>
      <vt:lpstr>Model</vt:lpstr>
      <vt:lpstr>Hypothesis</vt:lpstr>
      <vt:lpstr>Linear Regression</vt:lpstr>
      <vt:lpstr>Linear Regression</vt:lpstr>
      <vt:lpstr>Linear Regression</vt:lpstr>
      <vt:lpstr>Loss function</vt:lpstr>
      <vt:lpstr>PowerPoint Presentation</vt:lpstr>
      <vt:lpstr>Cost Function</vt:lpstr>
      <vt:lpstr>Cost Function</vt:lpstr>
      <vt:lpstr>Parameters Learning</vt:lpstr>
      <vt:lpstr>Gradiant Decent</vt:lpstr>
      <vt:lpstr>Derivation</vt:lpstr>
      <vt:lpstr>Gradient Decent</vt:lpstr>
      <vt:lpstr>Remember</vt:lpstr>
      <vt:lpstr>Implementation</vt:lpstr>
      <vt:lpstr>Gradient Decent</vt:lpstr>
      <vt:lpstr>Multivariate Regression</vt:lpstr>
      <vt:lpstr>Multivariate Regression</vt:lpstr>
      <vt:lpstr>Gradient decent for multivariate regression</vt:lpstr>
      <vt:lpstr>Polynomial Regression</vt:lpstr>
      <vt:lpstr>Normal equation</vt:lpstr>
      <vt:lpstr>Feature scaling</vt:lpstr>
      <vt:lpstr>Logistic regression</vt:lpstr>
      <vt:lpstr>Logistic regression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Admin</dc:creator>
  <cp:lastModifiedBy>Admin</cp:lastModifiedBy>
  <cp:revision>119</cp:revision>
  <dcterms:created xsi:type="dcterms:W3CDTF">2021-03-06T14:54:49Z</dcterms:created>
  <dcterms:modified xsi:type="dcterms:W3CDTF">2021-04-08T08:52:08Z</dcterms:modified>
</cp:coreProperties>
</file>